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1" r:id="rId2"/>
    <p:sldId id="258" r:id="rId3"/>
  </p:sldIdLst>
  <p:sldSz cx="6858000" cy="12192000"/>
  <p:notesSz cx="6858000" cy="9144000"/>
  <p:custDataLst>
    <p:tags r:id="rId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96">
          <p15:clr>
            <a:srgbClr val="A4A3A4"/>
          </p15:clr>
        </p15:guide>
        <p15:guide id="2" pos="216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0565F"/>
    <a:srgbClr val="00ABA8"/>
    <a:srgbClr val="F2F2F2"/>
    <a:srgbClr val="82B6BC"/>
    <a:srgbClr val="FBFBFB"/>
    <a:srgbClr val="FFFFFF"/>
    <a:srgbClr val="1465A4"/>
    <a:srgbClr val="11494A"/>
    <a:srgbClr val="0F373B"/>
    <a:srgbClr val="1A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53" d="100"/>
          <a:sy n="53" d="100"/>
        </p:scale>
        <p:origin x="2250" y="156"/>
      </p:cViewPr>
      <p:guideLst>
        <p:guide orient="horz" pos="3896"/>
        <p:guide pos="216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tags" Target="tags/tag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2022/9/27</a:t>
            </a:fld>
            <a:endParaRPr lang="zh-CN" altLang="en-US"/>
          </a:p>
        </p:txBody>
      </p:sp>
      <p:sp>
        <p:nvSpPr>
          <p:cNvPr id="4" name="幻灯片图像占位符 3"/>
          <p:cNvSpPr>
            <a:spLocks noGrp="1" noRot="1" noChangeAspect="1"/>
          </p:cNvSpPr>
          <p:nvPr>
            <p:ph type="sldImg" idx="2"/>
          </p:nvPr>
        </p:nvSpPr>
        <p:spPr>
          <a:xfrm>
            <a:off x="2561120" y="1143000"/>
            <a:ext cx="173576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60638" y="1143000"/>
            <a:ext cx="17367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560638" y="1143000"/>
            <a:ext cx="1736725"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74325" y="1625760"/>
            <a:ext cx="5512050" cy="4570050"/>
          </a:xfrm>
        </p:spPr>
        <p:txBody>
          <a:bodyPr lIns="90000" tIns="46800" rIns="90000" bIns="46800" anchor="b" anchorCtr="0">
            <a:normAutofit/>
          </a:bodyPr>
          <a:lstStyle>
            <a:lvl1pPr algn="ctr">
              <a:defRPr sz="45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74325" y="6330223"/>
            <a:ext cx="5512050" cy="2617858"/>
          </a:xfrm>
        </p:spPr>
        <p:txBody>
          <a:bodyPr lIns="90000" tIns="46800" rIns="90000" bIns="46800">
            <a:normAutofit/>
          </a:bodyPr>
          <a:lstStyle>
            <a:lvl1pPr marL="0" indent="0" algn="ctr">
              <a:lnSpc>
                <a:spcPct val="110000"/>
              </a:lnSpc>
              <a:buNone/>
              <a:defRPr sz="1800" spc="200">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2022/9/27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342225" y="1376135"/>
            <a:ext cx="6172200" cy="974816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2022/9/27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74325" y="4416435"/>
            <a:ext cx="5512050" cy="1811378"/>
          </a:xfrm>
        </p:spPr>
        <p:txBody>
          <a:bodyPr vert="horz" lIns="90000" tIns="46800" rIns="90000" bIns="46800" rtlCol="0" anchor="t" anchorCtr="0">
            <a:normAutofit/>
          </a:bodyPr>
          <a:lstStyle>
            <a:lvl1pPr algn="ctr">
              <a:defRPr sz="45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674325" y="6330223"/>
            <a:ext cx="5512050" cy="838483"/>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42225" y="1081707"/>
            <a:ext cx="6170175" cy="1254524"/>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342225" y="2649861"/>
            <a:ext cx="6170175" cy="8461633"/>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119825" y="6842274"/>
            <a:ext cx="4369950" cy="1363334"/>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119825" y="8205608"/>
            <a:ext cx="4369950" cy="1542552"/>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42225" y="1081707"/>
            <a:ext cx="6170175" cy="1254524"/>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342225" y="2669063"/>
            <a:ext cx="2911950" cy="8442431"/>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3606525" y="2669063"/>
            <a:ext cx="2911950" cy="8442431"/>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2022/9/27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42225" y="1081707"/>
            <a:ext cx="6170175" cy="1254524"/>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342225" y="2541050"/>
            <a:ext cx="3005100" cy="678467"/>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342225" y="3296325"/>
            <a:ext cx="3005100" cy="7815169"/>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3507609" y="2527767"/>
            <a:ext cx="3005100" cy="678467"/>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3507609" y="3296325"/>
            <a:ext cx="3005100" cy="7815169"/>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2022/9/27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342225" y="1081707"/>
            <a:ext cx="6170175" cy="1254524"/>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2022/9/27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2022/9/27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342186" y="2764921"/>
            <a:ext cx="2943582" cy="819315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3572100" y="2765072"/>
            <a:ext cx="2940300" cy="8192807"/>
          </a:xfrm>
        </p:spPr>
        <p:txBody>
          <a:bodyPr vert="horz" lIns="90000" tIns="46800" rIns="90000" bIns="46800" rtlCol="0">
            <a:normAutofit/>
          </a:bodyPr>
          <a:lstStyle>
            <a:lvl1pPr>
              <a:buNone/>
              <a:defRPr sz="12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2022/9/27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5757075" y="1625760"/>
            <a:ext cx="587250" cy="8941680"/>
          </a:xfrm>
        </p:spPr>
        <p:txBody>
          <a:bodyPr vert="eaVert" lIns="90000" tIns="46800" rIns="90000" bIns="46800" rtlCol="0" anchor="ctr" anchorCtr="0">
            <a:normAutofit/>
          </a:bodyPr>
          <a:lstStyle>
            <a:lvl1pPr>
              <a:buNone/>
              <a:defRPr sz="21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514350" y="1625760"/>
            <a:ext cx="5157675" cy="8941680"/>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2022/9/27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342225" y="1081707"/>
            <a:ext cx="6170175" cy="1254524"/>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342225" y="2649861"/>
            <a:ext cx="6170175" cy="8461633"/>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344250" y="11226705"/>
            <a:ext cx="1518750" cy="563255"/>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2022/9/27</a:t>
            </a:fld>
            <a:endParaRPr lang="zh-CN" altLang="en-US"/>
          </a:p>
        </p:txBody>
      </p:sp>
      <p:sp>
        <p:nvSpPr>
          <p:cNvPr id="5" name="页脚占位符 4"/>
          <p:cNvSpPr>
            <a:spLocks noGrp="1"/>
          </p:cNvSpPr>
          <p:nvPr>
            <p:ph type="ftr" sz="quarter" idx="3"/>
            <p:custDataLst>
              <p:tags r:id="rId17"/>
            </p:custDataLst>
          </p:nvPr>
        </p:nvSpPr>
        <p:spPr>
          <a:xfrm>
            <a:off x="2315250" y="11226705"/>
            <a:ext cx="2227500" cy="563255"/>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4993650" y="11226705"/>
            <a:ext cx="1518750" cy="563255"/>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700" b="1"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2.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jpe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0" y="0"/>
            <a:ext cx="6858000" cy="388112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C:\Users\57650\Desktop\讲座确认版2021.2.jpg讲座确认版2021.2"/>
          <p:cNvPicPr>
            <a:picLocks noChangeAspect="1"/>
          </p:cNvPicPr>
          <p:nvPr/>
        </p:nvPicPr>
        <p:blipFill>
          <a:blip r:embed="rId4"/>
          <a:srcRect t="20464"/>
          <a:stretch>
            <a:fillRect/>
          </a:stretch>
        </p:blipFill>
        <p:spPr>
          <a:xfrm>
            <a:off x="0" y="3881120"/>
            <a:ext cx="6873240" cy="8329295"/>
          </a:xfrm>
          <a:prstGeom prst="rect">
            <a:avLst/>
          </a:prstGeom>
        </p:spPr>
      </p:pic>
      <p:pic>
        <p:nvPicPr>
          <p:cNvPr id="5" name="图片 4" descr="asdas"/>
          <p:cNvPicPr>
            <a:picLocks noChangeAspect="1"/>
          </p:cNvPicPr>
          <p:nvPr/>
        </p:nvPicPr>
        <p:blipFill>
          <a:blip r:embed="rId5"/>
          <a:stretch>
            <a:fillRect/>
          </a:stretch>
        </p:blipFill>
        <p:spPr>
          <a:xfrm>
            <a:off x="167322" y="4461732"/>
            <a:ext cx="3249930" cy="480060"/>
          </a:xfrm>
          <a:prstGeom prst="rect">
            <a:avLst/>
          </a:prstGeom>
        </p:spPr>
      </p:pic>
      <p:pic>
        <p:nvPicPr>
          <p:cNvPr id="7" name="图片 6" descr="asdas"/>
          <p:cNvPicPr>
            <a:picLocks noChangeAspect="1"/>
          </p:cNvPicPr>
          <p:nvPr/>
        </p:nvPicPr>
        <p:blipFill>
          <a:blip r:embed="rId5"/>
          <a:stretch>
            <a:fillRect/>
          </a:stretch>
        </p:blipFill>
        <p:spPr>
          <a:xfrm>
            <a:off x="240099" y="7594425"/>
            <a:ext cx="3249930" cy="480060"/>
          </a:xfrm>
          <a:prstGeom prst="rect">
            <a:avLst/>
          </a:prstGeom>
        </p:spPr>
      </p:pic>
      <p:sp>
        <p:nvSpPr>
          <p:cNvPr id="14" name="文本框 13"/>
          <p:cNvSpPr txBox="1"/>
          <p:nvPr/>
        </p:nvSpPr>
        <p:spPr>
          <a:xfrm>
            <a:off x="365194" y="4517444"/>
            <a:ext cx="2677795" cy="368300"/>
          </a:xfrm>
          <a:prstGeom prst="rect">
            <a:avLst/>
          </a:prstGeom>
          <a:noFill/>
        </p:spPr>
        <p:txBody>
          <a:bodyPr wrap="square" rtlCol="0">
            <a:spAutoFit/>
          </a:bodyPr>
          <a:lstStyle/>
          <a:p>
            <a:r>
              <a:rPr lang="zh-CN" altLang="en-US" b="1" dirty="0">
                <a:solidFill>
                  <a:schemeClr val="bg1"/>
                </a:solidFill>
              </a:rPr>
              <a:t>嘉宾简介：</a:t>
            </a:r>
          </a:p>
        </p:txBody>
      </p:sp>
      <p:sp>
        <p:nvSpPr>
          <p:cNvPr id="15" name="文本框 14"/>
          <p:cNvSpPr txBox="1"/>
          <p:nvPr/>
        </p:nvSpPr>
        <p:spPr>
          <a:xfrm>
            <a:off x="365124" y="7650284"/>
            <a:ext cx="2388870" cy="368300"/>
          </a:xfrm>
          <a:prstGeom prst="rect">
            <a:avLst/>
          </a:prstGeom>
          <a:noFill/>
        </p:spPr>
        <p:txBody>
          <a:bodyPr wrap="square" rtlCol="0">
            <a:spAutoFit/>
          </a:bodyPr>
          <a:lstStyle/>
          <a:p>
            <a:r>
              <a:rPr lang="zh-CN" altLang="en-US" sz="1800" b="1" dirty="0">
                <a:solidFill>
                  <a:schemeClr val="bg1"/>
                </a:solidFill>
              </a:rPr>
              <a:t>报告简介：</a:t>
            </a:r>
            <a:r>
              <a:rPr lang="zh-CN" altLang="en-US" sz="1400" b="1" dirty="0">
                <a:solidFill>
                  <a:schemeClr val="bg1"/>
                </a:solidFill>
              </a:rPr>
              <a:t> </a:t>
            </a:r>
          </a:p>
        </p:txBody>
      </p:sp>
      <p:sp>
        <p:nvSpPr>
          <p:cNvPr id="2" name="矩形 1"/>
          <p:cNvSpPr/>
          <p:nvPr/>
        </p:nvSpPr>
        <p:spPr>
          <a:xfrm>
            <a:off x="239395" y="8213725"/>
            <a:ext cx="6268720" cy="411480"/>
          </a:xfrm>
          <a:prstGeom prst="rect">
            <a:avLst/>
          </a:prstGeom>
        </p:spPr>
        <p:txBody>
          <a:bodyPr wrap="square">
            <a:spAutoFit/>
          </a:bodyPr>
          <a:lstStyle/>
          <a:p>
            <a:pPr fontAlgn="auto">
              <a:lnSpc>
                <a:spcPts val="2500"/>
              </a:lnSpc>
            </a:pPr>
            <a:r>
              <a:rPr lang="en-US" altLang="zh-CN" sz="1400" dirty="0">
                <a:solidFill>
                  <a:schemeClr val="bg1"/>
                </a:solidFill>
                <a:latin typeface="微软雅黑" panose="020B0503020204020204" charset="-122"/>
                <a:ea typeface="微软雅黑" panose="020B0503020204020204" charset="-122"/>
              </a:rPr>
              <a:t>XXXXXX</a:t>
            </a:r>
          </a:p>
        </p:txBody>
      </p:sp>
      <p:sp>
        <p:nvSpPr>
          <p:cNvPr id="3" name="矩形 2"/>
          <p:cNvSpPr/>
          <p:nvPr/>
        </p:nvSpPr>
        <p:spPr>
          <a:xfrm>
            <a:off x="254635" y="5092700"/>
            <a:ext cx="4099560" cy="306705"/>
          </a:xfrm>
          <a:prstGeom prst="rect">
            <a:avLst/>
          </a:prstGeom>
        </p:spPr>
        <p:txBody>
          <a:bodyPr wrap="square">
            <a:spAutoFit/>
          </a:bodyPr>
          <a:lstStyle/>
          <a:p>
            <a:r>
              <a:rPr lang="en-US" altLang="zh-CN" sz="1400" dirty="0">
                <a:solidFill>
                  <a:schemeClr val="bg1"/>
                </a:solidFill>
                <a:latin typeface="微软雅黑" panose="020B0503020204020204" charset="-122"/>
                <a:ea typeface="微软雅黑" panose="020B0503020204020204" charset="-122"/>
              </a:rPr>
              <a:t>XXXXX</a:t>
            </a:r>
          </a:p>
        </p:txBody>
      </p:sp>
      <p:sp>
        <p:nvSpPr>
          <p:cNvPr id="12" name="矩形 11"/>
          <p:cNvSpPr/>
          <p:nvPr/>
        </p:nvSpPr>
        <p:spPr>
          <a:xfrm>
            <a:off x="4559935" y="4514215"/>
            <a:ext cx="1940560" cy="22739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8" name="矩形 7"/>
          <p:cNvSpPr/>
          <p:nvPr/>
        </p:nvSpPr>
        <p:spPr>
          <a:xfrm>
            <a:off x="254635" y="1172845"/>
            <a:ext cx="6618605" cy="521970"/>
          </a:xfrm>
          <a:prstGeom prst="rect">
            <a:avLst/>
          </a:prstGeom>
        </p:spPr>
        <p:txBody>
          <a:bodyPr wrap="square">
            <a:spAutoFit/>
          </a:bodyPr>
          <a:lstStyle/>
          <a:p>
            <a:r>
              <a:rPr lang="en-US" altLang="zh-CN" sz="2800" b="1" dirty="0">
                <a:solidFill>
                  <a:srgbClr val="30565F"/>
                </a:solidFill>
                <a:latin typeface="+mj-ea"/>
                <a:ea typeface="+mj-ea"/>
              </a:rPr>
              <a:t>XXXXXX</a:t>
            </a:r>
          </a:p>
        </p:txBody>
      </p:sp>
      <p:pic>
        <p:nvPicPr>
          <p:cNvPr id="48" name="118" descr="黑暗里有星球&#10;&#10;低可信度描述已自动生成"/>
          <p:cNvPicPr>
            <a:picLocks noChangeAspect="1"/>
          </p:cNvPicPr>
          <p:nvPr/>
        </p:nvPicPr>
        <p:blipFill>
          <a:blip r:embed="rId6" cstate="print">
            <a:extLst>
              <a:ext uri="{28A0092B-C50C-407E-A947-70E740481C1C}">
                <a14:useLocalDpi xmlns:a14="http://schemas.microsoft.com/office/drawing/2010/main" val="0"/>
              </a:ext>
            </a:extLst>
          </a:blip>
          <a:srcRect l="39712" t="53560"/>
          <a:stretch>
            <a:fillRect/>
          </a:stretch>
        </p:blipFill>
        <p:spPr>
          <a:xfrm rot="16200000">
            <a:off x="-172720" y="10587355"/>
            <a:ext cx="1777365" cy="1432560"/>
          </a:xfrm>
          <a:custGeom>
            <a:avLst/>
            <a:gdLst>
              <a:gd name="connsiteX0" fmla="*/ 0 w 1792579"/>
              <a:gd name="connsiteY0" fmla="*/ 0 h 1444200"/>
              <a:gd name="connsiteX1" fmla="*/ 1792579 w 1792579"/>
              <a:gd name="connsiteY1" fmla="*/ 0 h 1444200"/>
              <a:gd name="connsiteX2" fmla="*/ 1792579 w 1792579"/>
              <a:gd name="connsiteY2" fmla="*/ 1444200 h 1444200"/>
              <a:gd name="connsiteX3" fmla="*/ 0 w 1792579"/>
              <a:gd name="connsiteY3" fmla="*/ 1444200 h 1444200"/>
            </a:gdLst>
            <a:ahLst/>
            <a:cxnLst>
              <a:cxn ang="0">
                <a:pos x="connsiteX0" y="connsiteY0"/>
              </a:cxn>
              <a:cxn ang="0">
                <a:pos x="connsiteX1" y="connsiteY1"/>
              </a:cxn>
              <a:cxn ang="0">
                <a:pos x="connsiteX2" y="connsiteY2"/>
              </a:cxn>
              <a:cxn ang="0">
                <a:pos x="connsiteX3" y="connsiteY3"/>
              </a:cxn>
            </a:cxnLst>
            <a:rect l="l" t="t" r="r" b="b"/>
            <a:pathLst>
              <a:path w="1792579" h="1444200">
                <a:moveTo>
                  <a:pt x="0" y="0"/>
                </a:moveTo>
                <a:lnTo>
                  <a:pt x="1792579" y="0"/>
                </a:lnTo>
                <a:lnTo>
                  <a:pt x="1792579" y="1444200"/>
                </a:lnTo>
                <a:lnTo>
                  <a:pt x="0" y="1444200"/>
                </a:lnTo>
                <a:close/>
              </a:path>
            </a:pathLst>
          </a:custGeom>
        </p:spPr>
      </p:pic>
      <p:pic>
        <p:nvPicPr>
          <p:cNvPr id="17" name="图片 16" descr="logo-改_画板 1 副本"/>
          <p:cNvPicPr>
            <a:picLocks noChangeAspect="1"/>
          </p:cNvPicPr>
          <p:nvPr/>
        </p:nvPicPr>
        <p:blipFill>
          <a:blip r:embed="rId7">
            <a:alphaModFix amt="5000"/>
          </a:blip>
          <a:srcRect t="17652" r="28396"/>
          <a:stretch>
            <a:fillRect/>
          </a:stretch>
        </p:blipFill>
        <p:spPr>
          <a:xfrm>
            <a:off x="3926205" y="0"/>
            <a:ext cx="2931795" cy="3388995"/>
          </a:xfrm>
          <a:prstGeom prst="rect">
            <a:avLst/>
          </a:prstGeom>
        </p:spPr>
      </p:pic>
      <p:pic>
        <p:nvPicPr>
          <p:cNvPr id="45" name="图片 44" descr="1-02"/>
          <p:cNvPicPr>
            <a:picLocks noChangeAspect="1"/>
          </p:cNvPicPr>
          <p:nvPr/>
        </p:nvPicPr>
        <p:blipFill>
          <a:blip r:embed="rId8"/>
          <a:stretch>
            <a:fillRect/>
          </a:stretch>
        </p:blipFill>
        <p:spPr>
          <a:xfrm>
            <a:off x="167005" y="107315"/>
            <a:ext cx="2044700" cy="633095"/>
          </a:xfrm>
          <a:prstGeom prst="rect">
            <a:avLst/>
          </a:prstGeom>
        </p:spPr>
      </p:pic>
      <p:pic>
        <p:nvPicPr>
          <p:cNvPr id="44" name="图片 43" descr="logo-盾徽-01"/>
          <p:cNvPicPr>
            <a:picLocks noChangeAspect="1"/>
          </p:cNvPicPr>
          <p:nvPr/>
        </p:nvPicPr>
        <p:blipFill>
          <a:blip r:embed="rId9"/>
          <a:stretch>
            <a:fillRect/>
          </a:stretch>
        </p:blipFill>
        <p:spPr>
          <a:xfrm>
            <a:off x="4485640" y="2589530"/>
            <a:ext cx="2387600" cy="1291590"/>
          </a:xfrm>
          <a:prstGeom prst="rect">
            <a:avLst/>
          </a:prstGeom>
        </p:spPr>
      </p:pic>
      <p:pic>
        <p:nvPicPr>
          <p:cNvPr id="35" name="116" descr="图片包含 厨具, 游戏机, 女人, 过滤网&#10;&#10;描述已自动生成"/>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55820" y="-71755"/>
            <a:ext cx="1125220" cy="529590"/>
          </a:xfrm>
          <a:prstGeom prst="rect">
            <a:avLst/>
          </a:prstGeom>
        </p:spPr>
      </p:pic>
      <p:pic>
        <p:nvPicPr>
          <p:cNvPr id="34" name="118" descr="黑暗里有星球&#10;&#10;低可信度描述已自动生成"/>
          <p:cNvPicPr>
            <a:picLocks noChangeAspect="1"/>
          </p:cNvPicPr>
          <p:nvPr/>
        </p:nvPicPr>
        <p:blipFill>
          <a:blip r:embed="rId11" cstate="print">
            <a:extLst>
              <a:ext uri="{28A0092B-C50C-407E-A947-70E740481C1C}">
                <a14:useLocalDpi xmlns:a14="http://schemas.microsoft.com/office/drawing/2010/main" val="0"/>
              </a:ext>
            </a:extLst>
          </a:blip>
          <a:srcRect l="39712" t="53560"/>
          <a:stretch>
            <a:fillRect/>
          </a:stretch>
        </p:blipFill>
        <p:spPr>
          <a:xfrm>
            <a:off x="3583305" y="-1905"/>
            <a:ext cx="1009650" cy="813435"/>
          </a:xfrm>
          <a:custGeom>
            <a:avLst/>
            <a:gdLst>
              <a:gd name="connsiteX0" fmla="*/ 0 w 1792579"/>
              <a:gd name="connsiteY0" fmla="*/ 0 h 1444200"/>
              <a:gd name="connsiteX1" fmla="*/ 1792579 w 1792579"/>
              <a:gd name="connsiteY1" fmla="*/ 0 h 1444200"/>
              <a:gd name="connsiteX2" fmla="*/ 1792579 w 1792579"/>
              <a:gd name="connsiteY2" fmla="*/ 1444200 h 1444200"/>
              <a:gd name="connsiteX3" fmla="*/ 0 w 1792579"/>
              <a:gd name="connsiteY3" fmla="*/ 1444200 h 1444200"/>
            </a:gdLst>
            <a:ahLst/>
            <a:cxnLst>
              <a:cxn ang="0">
                <a:pos x="connsiteX0" y="connsiteY0"/>
              </a:cxn>
              <a:cxn ang="0">
                <a:pos x="connsiteX1" y="connsiteY1"/>
              </a:cxn>
              <a:cxn ang="0">
                <a:pos x="connsiteX2" y="connsiteY2"/>
              </a:cxn>
              <a:cxn ang="0">
                <a:pos x="connsiteX3" y="connsiteY3"/>
              </a:cxn>
            </a:cxnLst>
            <a:rect l="l" t="t" r="r" b="b"/>
            <a:pathLst>
              <a:path w="1792579" h="1444200">
                <a:moveTo>
                  <a:pt x="0" y="0"/>
                </a:moveTo>
                <a:lnTo>
                  <a:pt x="1792579" y="0"/>
                </a:lnTo>
                <a:lnTo>
                  <a:pt x="1792579" y="1444200"/>
                </a:lnTo>
                <a:lnTo>
                  <a:pt x="0" y="1444200"/>
                </a:lnTo>
                <a:close/>
              </a:path>
            </a:pathLst>
          </a:custGeom>
        </p:spPr>
      </p:pic>
      <p:sp>
        <p:nvSpPr>
          <p:cNvPr id="25" name="圆角矩形 24"/>
          <p:cNvSpPr/>
          <p:nvPr/>
        </p:nvSpPr>
        <p:spPr>
          <a:xfrm>
            <a:off x="3655695" y="395605"/>
            <a:ext cx="3217545" cy="368300"/>
          </a:xfrm>
          <a:prstGeom prst="roundRect">
            <a:avLst/>
          </a:prstGeom>
          <a:gradFill>
            <a:gsLst>
              <a:gs pos="0">
                <a:srgbClr val="30565F"/>
              </a:gs>
              <a:gs pos="100000">
                <a:srgbClr val="00ABA8"/>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文本框 42"/>
          <p:cNvSpPr txBox="1"/>
          <p:nvPr/>
        </p:nvSpPr>
        <p:spPr>
          <a:xfrm>
            <a:off x="3830955" y="411480"/>
            <a:ext cx="3122930" cy="337185"/>
          </a:xfrm>
          <a:prstGeom prst="rect">
            <a:avLst/>
          </a:prstGeom>
          <a:noFill/>
          <a:ln>
            <a:noFill/>
          </a:ln>
          <a:extLst>
            <a:ext uri="{909E8E84-426E-40DD-AFC4-6F175D3DCCD1}">
              <a14:hiddenFill xmlns:a14="http://schemas.microsoft.com/office/drawing/2010/main">
                <a:solidFill>
                  <a:schemeClr val="accent5">
                    <a:alpha val="95000"/>
                  </a:schemeClr>
                </a:solidFill>
              </a14:hiddenFill>
            </a:ext>
          </a:extLst>
        </p:spPr>
        <p:style>
          <a:lnRef idx="3">
            <a:schemeClr val="lt1"/>
          </a:lnRef>
          <a:fillRef idx="1">
            <a:schemeClr val="accent5"/>
          </a:fillRef>
          <a:effectRef idx="1">
            <a:schemeClr val="accent5"/>
          </a:effectRef>
          <a:fontRef idx="minor">
            <a:schemeClr val="lt1"/>
          </a:fontRef>
        </p:style>
        <p:txBody>
          <a:bodyPr wrap="square" rtlCol="0">
            <a:spAutoFit/>
          </a:bodyPr>
          <a:lstStyle/>
          <a:p>
            <a:pPr algn="l"/>
            <a:r>
              <a:rPr lang="zh-CN" altLang="en-US" sz="1600" b="1" kern="2000" spc="150" dirty="0">
                <a:solidFill>
                  <a:schemeClr val="bg1"/>
                </a:solidFill>
                <a:effectLst/>
                <a:uFillTx/>
                <a:latin typeface="+mj-ea"/>
                <a:ea typeface="+mj-ea"/>
                <a:cs typeface="+mj-ea"/>
              </a:rPr>
              <a:t>医学院大讲</a:t>
            </a:r>
            <a:r>
              <a:rPr lang="zh-CN" altLang="en-US" sz="1600" b="1" kern="2000" spc="150" dirty="0">
                <a:solidFill>
                  <a:schemeClr val="bg1"/>
                </a:solidFill>
                <a:latin typeface="+mj-ea"/>
                <a:ea typeface="+mj-ea"/>
                <a:cs typeface="+mj-ea"/>
              </a:rPr>
              <a:t>堂</a:t>
            </a:r>
            <a:r>
              <a:rPr lang="en-US" altLang="zh-CN" sz="1600" b="1" kern="2000" spc="150" dirty="0">
                <a:solidFill>
                  <a:schemeClr val="bg1"/>
                </a:solidFill>
                <a:effectLst/>
                <a:uFillTx/>
                <a:latin typeface="+mj-ea"/>
                <a:ea typeface="+mj-ea"/>
                <a:cs typeface="+mj-ea"/>
              </a:rPr>
              <a:t> </a:t>
            </a:r>
            <a:r>
              <a:rPr lang="zh-CN" altLang="en-US" sz="1600" b="1" kern="2000" spc="150" dirty="0">
                <a:solidFill>
                  <a:schemeClr val="bg1"/>
                </a:solidFill>
                <a:effectLst/>
                <a:uFillTx/>
                <a:latin typeface="+mj-ea"/>
                <a:ea typeface="+mj-ea"/>
                <a:cs typeface="+mj-ea"/>
              </a:rPr>
              <a:t>/</a:t>
            </a:r>
            <a:r>
              <a:rPr lang="en-US" altLang="zh-CN" sz="1600" b="1" kern="2000" spc="150" dirty="0">
                <a:solidFill>
                  <a:schemeClr val="bg1"/>
                </a:solidFill>
                <a:effectLst/>
                <a:uFillTx/>
                <a:latin typeface="+mj-ea"/>
                <a:ea typeface="+mj-ea"/>
                <a:cs typeface="+mj-ea"/>
              </a:rPr>
              <a:t> </a:t>
            </a:r>
            <a:r>
              <a:rPr lang="zh-CN" altLang="en-US" sz="1600" b="1" kern="2000" spc="150" dirty="0">
                <a:solidFill>
                  <a:schemeClr val="bg1"/>
                </a:solidFill>
                <a:effectLst/>
                <a:uFillTx/>
                <a:latin typeface="+mj-ea"/>
                <a:ea typeface="+mj-ea"/>
                <a:cs typeface="+mj-ea"/>
              </a:rPr>
              <a:t>第</a:t>
            </a:r>
            <a:r>
              <a:rPr lang="en-US" altLang="zh-CN" sz="1600" b="1" kern="2000" spc="150" dirty="0">
                <a:solidFill>
                  <a:schemeClr val="bg1"/>
                </a:solidFill>
                <a:effectLst/>
                <a:uFillTx/>
                <a:latin typeface="+mj-ea"/>
                <a:ea typeface="+mj-ea"/>
                <a:cs typeface="+mj-ea"/>
              </a:rPr>
              <a:t>xx</a:t>
            </a:r>
            <a:r>
              <a:rPr lang="zh-CN" altLang="en-US" sz="1600" b="1" kern="2000" spc="150" dirty="0">
                <a:solidFill>
                  <a:schemeClr val="bg1"/>
                </a:solidFill>
                <a:effectLst/>
                <a:uFillTx/>
                <a:latin typeface="+mj-ea"/>
                <a:ea typeface="+mj-ea"/>
                <a:cs typeface="+mj-ea"/>
              </a:rPr>
              <a:t>期</a:t>
            </a:r>
          </a:p>
        </p:txBody>
      </p:sp>
      <p:sp>
        <p:nvSpPr>
          <p:cNvPr id="22" name="矩形 21"/>
          <p:cNvSpPr/>
          <p:nvPr/>
        </p:nvSpPr>
        <p:spPr>
          <a:xfrm>
            <a:off x="0" y="12000865"/>
            <a:ext cx="6873240" cy="2063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81952" y="2058960"/>
            <a:ext cx="3746541" cy="1052830"/>
          </a:xfrm>
          <a:prstGeom prst="rect">
            <a:avLst/>
          </a:prstGeom>
        </p:spPr>
        <p:txBody>
          <a:bodyPr wrap="square">
            <a:spAutoFit/>
          </a:bodyPr>
          <a:lstStyle/>
          <a:p>
            <a:pPr fontAlgn="auto">
              <a:lnSpc>
                <a:spcPts val="2500"/>
              </a:lnSpc>
            </a:pP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主</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rPr>
              <a:t> </a:t>
            </a: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讲</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sym typeface="+mn-ea"/>
              </a:rPr>
              <a:t> |</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sym typeface="+mn-ea"/>
              </a:rPr>
              <a:t>XXX</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en-US" altLang="zh-CN" sz="1400" b="1" dirty="0">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chemeClr val="tx1"/>
                </a:solidFill>
                <a:latin typeface="微软雅黑" panose="020B0503020204020204" charset="-122"/>
                <a:ea typeface="微软雅黑" panose="020B0503020204020204" charset="-122"/>
                <a:sym typeface="+mn-ea"/>
              </a:rPr>
              <a:t>XXXX院</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ts val="2500"/>
              </a:lnSpc>
            </a:pP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时 间</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rPr>
              <a:t> |</a:t>
            </a:r>
            <a:r>
              <a:rPr lang="en-US" altLang="zh-CN" sz="1600" b="1"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20XX</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X</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月</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X</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日</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a:t>
            </a:r>
            <a:r>
              <a:rPr lang="en-US" sz="1400" dirty="0">
                <a:solidFill>
                  <a:schemeClr val="tx1"/>
                </a:solidFill>
                <a:latin typeface="微软雅黑" panose="020B0503020204020204" charset="-122"/>
                <a:ea typeface="微软雅黑" panose="020B0503020204020204" charset="-122"/>
                <a:cs typeface="微软雅黑" panose="020B0503020204020204" charset="-122"/>
              </a:rPr>
              <a:t>XX:XX</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 XX:00</a:t>
            </a:r>
          </a:p>
          <a:p>
            <a:pPr fontAlgn="auto">
              <a:lnSpc>
                <a:spcPts val="2500"/>
              </a:lnSpc>
            </a:pP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地 点</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rPr>
              <a:t> |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XXXX /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腾讯会议</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XXXX</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0" y="0"/>
            <a:ext cx="6858000" cy="388112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C:\Users\57650\Desktop\讲座确认版2021.2.jpg讲座确认版2021.2"/>
          <p:cNvPicPr>
            <a:picLocks noChangeAspect="1"/>
          </p:cNvPicPr>
          <p:nvPr/>
        </p:nvPicPr>
        <p:blipFill>
          <a:blip r:embed="rId4"/>
          <a:srcRect t="20464"/>
          <a:stretch>
            <a:fillRect/>
          </a:stretch>
        </p:blipFill>
        <p:spPr>
          <a:xfrm>
            <a:off x="0" y="3881120"/>
            <a:ext cx="6873240" cy="8329295"/>
          </a:xfrm>
          <a:prstGeom prst="rect">
            <a:avLst/>
          </a:prstGeom>
        </p:spPr>
      </p:pic>
      <p:pic>
        <p:nvPicPr>
          <p:cNvPr id="5" name="图片 4" descr="asdas"/>
          <p:cNvPicPr>
            <a:picLocks noChangeAspect="1"/>
          </p:cNvPicPr>
          <p:nvPr/>
        </p:nvPicPr>
        <p:blipFill>
          <a:blip r:embed="rId5"/>
          <a:stretch>
            <a:fillRect/>
          </a:stretch>
        </p:blipFill>
        <p:spPr>
          <a:xfrm>
            <a:off x="167322" y="4461732"/>
            <a:ext cx="3249930" cy="480060"/>
          </a:xfrm>
          <a:prstGeom prst="rect">
            <a:avLst/>
          </a:prstGeom>
        </p:spPr>
      </p:pic>
      <p:pic>
        <p:nvPicPr>
          <p:cNvPr id="7" name="图片 6" descr="asdas"/>
          <p:cNvPicPr>
            <a:picLocks noChangeAspect="1"/>
          </p:cNvPicPr>
          <p:nvPr/>
        </p:nvPicPr>
        <p:blipFill>
          <a:blip r:embed="rId5"/>
          <a:stretch>
            <a:fillRect/>
          </a:stretch>
        </p:blipFill>
        <p:spPr>
          <a:xfrm>
            <a:off x="240099" y="7594425"/>
            <a:ext cx="3249930" cy="480060"/>
          </a:xfrm>
          <a:prstGeom prst="rect">
            <a:avLst/>
          </a:prstGeom>
        </p:spPr>
      </p:pic>
      <p:sp>
        <p:nvSpPr>
          <p:cNvPr id="14" name="文本框 13"/>
          <p:cNvSpPr txBox="1"/>
          <p:nvPr/>
        </p:nvSpPr>
        <p:spPr>
          <a:xfrm>
            <a:off x="365194" y="4517444"/>
            <a:ext cx="2677795" cy="368300"/>
          </a:xfrm>
          <a:prstGeom prst="rect">
            <a:avLst/>
          </a:prstGeom>
          <a:noFill/>
        </p:spPr>
        <p:txBody>
          <a:bodyPr wrap="square" rtlCol="0">
            <a:spAutoFit/>
          </a:bodyPr>
          <a:lstStyle/>
          <a:p>
            <a:r>
              <a:rPr lang="zh-CN" altLang="en-US" b="1" dirty="0">
                <a:solidFill>
                  <a:schemeClr val="bg1"/>
                </a:solidFill>
              </a:rPr>
              <a:t>嘉宾简介：</a:t>
            </a:r>
          </a:p>
        </p:txBody>
      </p:sp>
      <p:sp>
        <p:nvSpPr>
          <p:cNvPr id="15" name="文本框 14"/>
          <p:cNvSpPr txBox="1"/>
          <p:nvPr/>
        </p:nvSpPr>
        <p:spPr>
          <a:xfrm>
            <a:off x="365124" y="7650284"/>
            <a:ext cx="2388870" cy="368300"/>
          </a:xfrm>
          <a:prstGeom prst="rect">
            <a:avLst/>
          </a:prstGeom>
          <a:noFill/>
        </p:spPr>
        <p:txBody>
          <a:bodyPr wrap="square" rtlCol="0">
            <a:spAutoFit/>
          </a:bodyPr>
          <a:lstStyle/>
          <a:p>
            <a:r>
              <a:rPr lang="zh-CN" altLang="en-US" sz="1800" b="1" dirty="0">
                <a:solidFill>
                  <a:schemeClr val="bg1"/>
                </a:solidFill>
              </a:rPr>
              <a:t>报告简介：</a:t>
            </a:r>
            <a:r>
              <a:rPr lang="zh-CN" altLang="en-US" sz="1400" b="1" dirty="0">
                <a:solidFill>
                  <a:schemeClr val="bg1"/>
                </a:solidFill>
              </a:rPr>
              <a:t> </a:t>
            </a:r>
          </a:p>
        </p:txBody>
      </p:sp>
      <p:sp>
        <p:nvSpPr>
          <p:cNvPr id="2" name="矩形 1"/>
          <p:cNvSpPr/>
          <p:nvPr/>
        </p:nvSpPr>
        <p:spPr>
          <a:xfrm>
            <a:off x="239395" y="8213725"/>
            <a:ext cx="6268720" cy="3617595"/>
          </a:xfrm>
          <a:prstGeom prst="rect">
            <a:avLst/>
          </a:prstGeom>
        </p:spPr>
        <p:txBody>
          <a:bodyPr wrap="square">
            <a:spAutoFit/>
          </a:bodyPr>
          <a:lstStyle/>
          <a:p>
            <a:pPr fontAlgn="auto">
              <a:lnSpc>
                <a:spcPts val="2500"/>
              </a:lnSpc>
            </a:pPr>
            <a:r>
              <a:rPr lang="en-US" altLang="zh-CN" sz="1400" dirty="0">
                <a:solidFill>
                  <a:schemeClr val="bg1"/>
                </a:solidFill>
                <a:latin typeface="微软雅黑" panose="020B0503020204020204" charset="-122"/>
                <a:ea typeface="微软雅黑" panose="020B0503020204020204" charset="-122"/>
              </a:rPr>
              <a:t>陈捷凯研究员的主要研究方向是细胞命运决定与表观遗传调控，运用干细胞重编程和分化模型研究细胞命运调控理论，发展研究细胞谱系变化过程的单细胞测序算法，发表论文68篇，H-index 30，近五年来以通讯作者（含共同）在Nature、Cell、Cell Stem Cell、Nature Communication等杂志上发表研究论文11篇，总影响因子大于210，是Cell Stem Cell、Nature Cell Biolgy、Cell Systems等杂志审稿人。陈捷凯研究员在H3K9甲基化在重编程、胚胎干细胞中的功能进行了深入阐述，发展了一系列研究转座元件的工具和思路，其中2021年发表的Nature工作发现RNA m6A调控染色质的全新机制，并阐明该机制调控干细胞全能性。此外，2020年运用干细胞基础研究中形成的技术积累，单细胞测序解析新冠危重症机理，快速制备人源化新冠小鼠模型。</a:t>
            </a:r>
          </a:p>
          <a:p>
            <a:pPr fontAlgn="auto">
              <a:lnSpc>
                <a:spcPts val="2500"/>
              </a:lnSpc>
            </a:pPr>
            <a:endParaRPr lang="en-US" altLang="zh-CN" sz="1400" dirty="0">
              <a:solidFill>
                <a:schemeClr val="bg1"/>
              </a:solidFill>
              <a:latin typeface="微软雅黑" panose="020B0503020204020204" charset="-122"/>
              <a:ea typeface="微软雅黑" panose="020B0503020204020204" charset="-122"/>
            </a:endParaRPr>
          </a:p>
        </p:txBody>
      </p:sp>
      <p:sp>
        <p:nvSpPr>
          <p:cNvPr id="3" name="矩形 2"/>
          <p:cNvSpPr/>
          <p:nvPr/>
        </p:nvSpPr>
        <p:spPr>
          <a:xfrm>
            <a:off x="254635" y="5092700"/>
            <a:ext cx="4099560" cy="1909445"/>
          </a:xfrm>
          <a:prstGeom prst="rect">
            <a:avLst/>
          </a:prstGeom>
        </p:spPr>
        <p:txBody>
          <a:bodyPr wrap="square">
            <a:spAutoFit/>
          </a:bodyPr>
          <a:lstStyle/>
          <a:p>
            <a:pPr algn="just" defTabSz="457200">
              <a:lnSpc>
                <a:spcPts val="2500"/>
              </a:lnSpc>
              <a:buClrTx/>
              <a:buSzTx/>
              <a:buFontTx/>
            </a:pPr>
            <a:r>
              <a:rPr lang="en-US" altLang="zh-CN" sz="1400" dirty="0">
                <a:solidFill>
                  <a:schemeClr val="bg1"/>
                </a:solidFill>
                <a:latin typeface="微软雅黑" panose="020B0503020204020204" charset="-122"/>
                <a:ea typeface="微软雅黑" panose="020B0503020204020204" charset="-122"/>
              </a:rPr>
              <a:t>陈捷凯研究员，中国科学院广州生物医药与健康研究院细胞谱系与发育研究中心主任，中科院再生生物学重点实验室常务副主任，国家重点研发计划及973计划首席科学家，国自然优青，曾获国家自然科学二等奖、中科院杰出成就奖等奖项。</a:t>
            </a:r>
          </a:p>
          <a:p>
            <a:endParaRPr lang="en-US" altLang="zh-CN" sz="1400" dirty="0">
              <a:solidFill>
                <a:schemeClr val="bg1"/>
              </a:solidFill>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2950" y="4517390"/>
            <a:ext cx="1955165" cy="2251075"/>
          </a:xfrm>
          <a:prstGeom prst="rect">
            <a:avLst/>
          </a:prstGeom>
        </p:spPr>
      </p:pic>
      <p:sp>
        <p:nvSpPr>
          <p:cNvPr id="8" name="矩形 7"/>
          <p:cNvSpPr/>
          <p:nvPr/>
        </p:nvSpPr>
        <p:spPr>
          <a:xfrm>
            <a:off x="254635" y="1172845"/>
            <a:ext cx="6618605" cy="521970"/>
          </a:xfrm>
          <a:prstGeom prst="rect">
            <a:avLst/>
          </a:prstGeom>
        </p:spPr>
        <p:txBody>
          <a:bodyPr wrap="square">
            <a:spAutoFit/>
          </a:bodyPr>
          <a:lstStyle/>
          <a:p>
            <a:r>
              <a:rPr lang="zh-CN" altLang="en-US" sz="2800" b="1" dirty="0">
                <a:solidFill>
                  <a:srgbClr val="30565F"/>
                </a:solidFill>
                <a:latin typeface="+mj-ea"/>
                <a:ea typeface="+mj-ea"/>
              </a:rPr>
              <a:t>沉默是金——异染色质调控与细胞命运</a:t>
            </a:r>
          </a:p>
        </p:txBody>
      </p:sp>
      <p:sp>
        <p:nvSpPr>
          <p:cNvPr id="9" name="矩形 8"/>
          <p:cNvSpPr/>
          <p:nvPr/>
        </p:nvSpPr>
        <p:spPr>
          <a:xfrm>
            <a:off x="365442" y="2056420"/>
            <a:ext cx="3746541" cy="1052830"/>
          </a:xfrm>
          <a:prstGeom prst="rect">
            <a:avLst/>
          </a:prstGeom>
        </p:spPr>
        <p:txBody>
          <a:bodyPr wrap="square">
            <a:spAutoFit/>
          </a:bodyPr>
          <a:lstStyle/>
          <a:p>
            <a:pPr fontAlgn="auto">
              <a:lnSpc>
                <a:spcPts val="2500"/>
              </a:lnSpc>
            </a:pP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主</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rPr>
              <a:t> </a:t>
            </a: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讲</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sym typeface="+mn-ea"/>
              </a:rPr>
              <a:t> |</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sym typeface="+mn-ea"/>
              </a:rPr>
              <a:t>陈捷凯</a:t>
            </a:r>
            <a:r>
              <a:rPr lang="en-US" altLang="zh-CN" sz="1600" b="1" dirty="0">
                <a:latin typeface="微软雅黑" panose="020B0503020204020204" charset="-122"/>
                <a:ea typeface="微软雅黑" panose="020B0503020204020204" charset="-122"/>
                <a:cs typeface="微软雅黑" panose="020B0503020204020204" charset="-122"/>
                <a:sym typeface="+mn-ea"/>
              </a:rPr>
              <a:t> </a:t>
            </a:r>
            <a:r>
              <a:rPr lang="en-US" altLang="zh-CN" sz="1400" b="1" dirty="0">
                <a:latin typeface="微软雅黑" panose="020B0503020204020204" charset="-122"/>
                <a:ea typeface="微软雅黑" panose="020B0503020204020204" charset="-122"/>
                <a:cs typeface="微软雅黑" panose="020B0503020204020204" charset="-122"/>
                <a:sym typeface="+mn-ea"/>
              </a:rPr>
              <a:t>/ </a:t>
            </a:r>
            <a:r>
              <a:rPr lang="en-US" altLang="zh-CN" sz="1400" dirty="0">
                <a:solidFill>
                  <a:schemeClr val="tx1"/>
                </a:solidFill>
                <a:latin typeface="微软雅黑" panose="020B0503020204020204" charset="-122"/>
                <a:ea typeface="微软雅黑" panose="020B0503020204020204" charset="-122"/>
                <a:sym typeface="+mn-ea"/>
              </a:rPr>
              <a:t>中国科学院</a:t>
            </a:r>
            <a:endParaRPr lang="zh-CN" altLang="en-US" sz="1400" b="1" dirty="0">
              <a:solidFill>
                <a:schemeClr val="tx1"/>
              </a:solidFill>
              <a:latin typeface="微软雅黑" panose="020B0503020204020204" charset="-122"/>
              <a:ea typeface="微软雅黑" panose="020B0503020204020204" charset="-122"/>
              <a:cs typeface="微软雅黑" panose="020B0503020204020204" charset="-122"/>
            </a:endParaRPr>
          </a:p>
          <a:p>
            <a:pPr fontAlgn="auto">
              <a:lnSpc>
                <a:spcPts val="2500"/>
              </a:lnSpc>
            </a:pP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时 间</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rPr>
              <a:t> |</a:t>
            </a:r>
            <a:r>
              <a:rPr lang="en-US" altLang="zh-CN" sz="1600" b="1" dirty="0">
                <a:solidFill>
                  <a:schemeClr val="tx1"/>
                </a:solidFill>
                <a:latin typeface="微软雅黑" panose="020B0503020204020204" charset="-122"/>
                <a:ea typeface="微软雅黑" panose="020B0503020204020204" charset="-122"/>
                <a:cs typeface="微软雅黑" panose="020B0503020204020204" charset="-122"/>
              </a:rPr>
              <a:t> </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2021</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年</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9</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月</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8</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日下午</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3:30 – 5:00</a:t>
            </a:r>
          </a:p>
          <a:p>
            <a:pPr fontAlgn="auto">
              <a:lnSpc>
                <a:spcPts val="2500"/>
              </a:lnSpc>
            </a:pPr>
            <a:r>
              <a:rPr lang="zh-CN" altLang="en-US" sz="1600" b="1" dirty="0">
                <a:solidFill>
                  <a:srgbClr val="30565F"/>
                </a:solidFill>
                <a:latin typeface="微软雅黑" panose="020B0503020204020204" charset="-122"/>
                <a:ea typeface="微软雅黑" panose="020B0503020204020204" charset="-122"/>
                <a:cs typeface="微软雅黑" panose="020B0503020204020204" charset="-122"/>
              </a:rPr>
              <a:t>地 点</a:t>
            </a:r>
            <a:r>
              <a:rPr lang="en-US" altLang="zh-CN" sz="1600" b="1" dirty="0">
                <a:solidFill>
                  <a:srgbClr val="30565F"/>
                </a:solidFill>
                <a:latin typeface="微软雅黑" panose="020B0503020204020204" charset="-122"/>
                <a:ea typeface="微软雅黑" panose="020B0503020204020204" charset="-122"/>
                <a:cs typeface="微软雅黑" panose="020B0503020204020204" charset="-122"/>
              </a:rPr>
              <a:t> |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学习书坊</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腾讯会议</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 </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r>
              <a:rPr lang="en-US" altLang="zh-CN" sz="1400" dirty="0">
                <a:solidFill>
                  <a:schemeClr val="tx1"/>
                </a:solidFill>
                <a:latin typeface="微软雅黑" panose="020B0503020204020204" charset="-122"/>
                <a:ea typeface="微软雅黑" panose="020B0503020204020204" charset="-122"/>
                <a:cs typeface="微软雅黑" panose="020B0503020204020204" charset="-122"/>
              </a:rPr>
              <a:t>977 212 543</a:t>
            </a:r>
            <a:r>
              <a:rPr lang="zh-CN" altLang="en-US" sz="1400" dirty="0">
                <a:solidFill>
                  <a:schemeClr val="tx1"/>
                </a:solidFill>
                <a:latin typeface="微软雅黑" panose="020B0503020204020204" charset="-122"/>
                <a:ea typeface="微软雅黑" panose="020B0503020204020204" charset="-122"/>
                <a:cs typeface="微软雅黑" panose="020B0503020204020204" charset="-122"/>
              </a:rPr>
              <a:t>）</a:t>
            </a:r>
          </a:p>
        </p:txBody>
      </p:sp>
      <p:pic>
        <p:nvPicPr>
          <p:cNvPr id="48" name="118" descr="黑暗里有星球&#10;&#10;低可信度描述已自动生成"/>
          <p:cNvPicPr>
            <a:picLocks noChangeAspect="1"/>
          </p:cNvPicPr>
          <p:nvPr/>
        </p:nvPicPr>
        <p:blipFill>
          <a:blip r:embed="rId7" cstate="print">
            <a:extLst>
              <a:ext uri="{28A0092B-C50C-407E-A947-70E740481C1C}">
                <a14:useLocalDpi xmlns:a14="http://schemas.microsoft.com/office/drawing/2010/main" val="0"/>
              </a:ext>
            </a:extLst>
          </a:blip>
          <a:srcRect l="39712" t="53560"/>
          <a:stretch>
            <a:fillRect/>
          </a:stretch>
        </p:blipFill>
        <p:spPr>
          <a:xfrm rot="16200000">
            <a:off x="-172720" y="10587355"/>
            <a:ext cx="1777365" cy="1432560"/>
          </a:xfrm>
          <a:custGeom>
            <a:avLst/>
            <a:gdLst>
              <a:gd name="connsiteX0" fmla="*/ 0 w 1792579"/>
              <a:gd name="connsiteY0" fmla="*/ 0 h 1444200"/>
              <a:gd name="connsiteX1" fmla="*/ 1792579 w 1792579"/>
              <a:gd name="connsiteY1" fmla="*/ 0 h 1444200"/>
              <a:gd name="connsiteX2" fmla="*/ 1792579 w 1792579"/>
              <a:gd name="connsiteY2" fmla="*/ 1444200 h 1444200"/>
              <a:gd name="connsiteX3" fmla="*/ 0 w 1792579"/>
              <a:gd name="connsiteY3" fmla="*/ 1444200 h 1444200"/>
            </a:gdLst>
            <a:ahLst/>
            <a:cxnLst>
              <a:cxn ang="0">
                <a:pos x="connsiteX0" y="connsiteY0"/>
              </a:cxn>
              <a:cxn ang="0">
                <a:pos x="connsiteX1" y="connsiteY1"/>
              </a:cxn>
              <a:cxn ang="0">
                <a:pos x="connsiteX2" y="connsiteY2"/>
              </a:cxn>
              <a:cxn ang="0">
                <a:pos x="connsiteX3" y="connsiteY3"/>
              </a:cxn>
            </a:cxnLst>
            <a:rect l="l" t="t" r="r" b="b"/>
            <a:pathLst>
              <a:path w="1792579" h="1444200">
                <a:moveTo>
                  <a:pt x="0" y="0"/>
                </a:moveTo>
                <a:lnTo>
                  <a:pt x="1792579" y="0"/>
                </a:lnTo>
                <a:lnTo>
                  <a:pt x="1792579" y="1444200"/>
                </a:lnTo>
                <a:lnTo>
                  <a:pt x="0" y="1444200"/>
                </a:lnTo>
                <a:close/>
              </a:path>
            </a:pathLst>
          </a:custGeom>
        </p:spPr>
      </p:pic>
      <p:pic>
        <p:nvPicPr>
          <p:cNvPr id="17" name="图片 16" descr="logo-改_画板 1 副本"/>
          <p:cNvPicPr>
            <a:picLocks noChangeAspect="1"/>
          </p:cNvPicPr>
          <p:nvPr/>
        </p:nvPicPr>
        <p:blipFill>
          <a:blip r:embed="rId8">
            <a:alphaModFix amt="5000"/>
          </a:blip>
          <a:srcRect t="17652" r="28396"/>
          <a:stretch>
            <a:fillRect/>
          </a:stretch>
        </p:blipFill>
        <p:spPr>
          <a:xfrm>
            <a:off x="3926205" y="0"/>
            <a:ext cx="2931795" cy="3388995"/>
          </a:xfrm>
          <a:prstGeom prst="rect">
            <a:avLst/>
          </a:prstGeom>
        </p:spPr>
      </p:pic>
      <p:pic>
        <p:nvPicPr>
          <p:cNvPr id="45" name="图片 44" descr="1-02"/>
          <p:cNvPicPr>
            <a:picLocks noChangeAspect="1"/>
          </p:cNvPicPr>
          <p:nvPr/>
        </p:nvPicPr>
        <p:blipFill>
          <a:blip r:embed="rId9"/>
          <a:stretch>
            <a:fillRect/>
          </a:stretch>
        </p:blipFill>
        <p:spPr>
          <a:xfrm>
            <a:off x="167005" y="107315"/>
            <a:ext cx="2044700" cy="633095"/>
          </a:xfrm>
          <a:prstGeom prst="rect">
            <a:avLst/>
          </a:prstGeom>
        </p:spPr>
      </p:pic>
      <p:pic>
        <p:nvPicPr>
          <p:cNvPr id="44" name="图片 43" descr="logo-盾徽-01"/>
          <p:cNvPicPr>
            <a:picLocks noChangeAspect="1"/>
          </p:cNvPicPr>
          <p:nvPr/>
        </p:nvPicPr>
        <p:blipFill>
          <a:blip r:embed="rId10"/>
          <a:stretch>
            <a:fillRect/>
          </a:stretch>
        </p:blipFill>
        <p:spPr>
          <a:xfrm>
            <a:off x="4485640" y="2589530"/>
            <a:ext cx="2387600" cy="1291590"/>
          </a:xfrm>
          <a:prstGeom prst="rect">
            <a:avLst/>
          </a:prstGeom>
        </p:spPr>
      </p:pic>
      <p:pic>
        <p:nvPicPr>
          <p:cNvPr id="35" name="116" descr="图片包含 厨具, 游戏机, 女人, 过滤网&#10;&#10;描述已自动生成"/>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55820" y="-71755"/>
            <a:ext cx="1125220" cy="529590"/>
          </a:xfrm>
          <a:prstGeom prst="rect">
            <a:avLst/>
          </a:prstGeom>
        </p:spPr>
      </p:pic>
      <p:pic>
        <p:nvPicPr>
          <p:cNvPr id="34" name="118" descr="黑暗里有星球&#10;&#10;低可信度描述已自动生成"/>
          <p:cNvPicPr>
            <a:picLocks noChangeAspect="1"/>
          </p:cNvPicPr>
          <p:nvPr/>
        </p:nvPicPr>
        <p:blipFill>
          <a:blip r:embed="rId12" cstate="print">
            <a:extLst>
              <a:ext uri="{28A0092B-C50C-407E-A947-70E740481C1C}">
                <a14:useLocalDpi xmlns:a14="http://schemas.microsoft.com/office/drawing/2010/main" val="0"/>
              </a:ext>
            </a:extLst>
          </a:blip>
          <a:srcRect l="39712" t="53560"/>
          <a:stretch>
            <a:fillRect/>
          </a:stretch>
        </p:blipFill>
        <p:spPr>
          <a:xfrm>
            <a:off x="3583305" y="-1905"/>
            <a:ext cx="1009650" cy="813435"/>
          </a:xfrm>
          <a:custGeom>
            <a:avLst/>
            <a:gdLst>
              <a:gd name="connsiteX0" fmla="*/ 0 w 1792579"/>
              <a:gd name="connsiteY0" fmla="*/ 0 h 1444200"/>
              <a:gd name="connsiteX1" fmla="*/ 1792579 w 1792579"/>
              <a:gd name="connsiteY1" fmla="*/ 0 h 1444200"/>
              <a:gd name="connsiteX2" fmla="*/ 1792579 w 1792579"/>
              <a:gd name="connsiteY2" fmla="*/ 1444200 h 1444200"/>
              <a:gd name="connsiteX3" fmla="*/ 0 w 1792579"/>
              <a:gd name="connsiteY3" fmla="*/ 1444200 h 1444200"/>
            </a:gdLst>
            <a:ahLst/>
            <a:cxnLst>
              <a:cxn ang="0">
                <a:pos x="connsiteX0" y="connsiteY0"/>
              </a:cxn>
              <a:cxn ang="0">
                <a:pos x="connsiteX1" y="connsiteY1"/>
              </a:cxn>
              <a:cxn ang="0">
                <a:pos x="connsiteX2" y="connsiteY2"/>
              </a:cxn>
              <a:cxn ang="0">
                <a:pos x="connsiteX3" y="connsiteY3"/>
              </a:cxn>
            </a:cxnLst>
            <a:rect l="l" t="t" r="r" b="b"/>
            <a:pathLst>
              <a:path w="1792579" h="1444200">
                <a:moveTo>
                  <a:pt x="0" y="0"/>
                </a:moveTo>
                <a:lnTo>
                  <a:pt x="1792579" y="0"/>
                </a:lnTo>
                <a:lnTo>
                  <a:pt x="1792579" y="1444200"/>
                </a:lnTo>
                <a:lnTo>
                  <a:pt x="0" y="1444200"/>
                </a:lnTo>
                <a:close/>
              </a:path>
            </a:pathLst>
          </a:custGeom>
        </p:spPr>
      </p:pic>
      <p:sp>
        <p:nvSpPr>
          <p:cNvPr id="25" name="圆角矩形 24"/>
          <p:cNvSpPr/>
          <p:nvPr/>
        </p:nvSpPr>
        <p:spPr>
          <a:xfrm>
            <a:off x="3655695" y="395605"/>
            <a:ext cx="3217545" cy="368300"/>
          </a:xfrm>
          <a:prstGeom prst="roundRect">
            <a:avLst/>
          </a:prstGeom>
          <a:gradFill>
            <a:gsLst>
              <a:gs pos="0">
                <a:srgbClr val="30565F"/>
              </a:gs>
              <a:gs pos="100000">
                <a:srgbClr val="00ABA8"/>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3" name="文本框 42"/>
          <p:cNvSpPr txBox="1"/>
          <p:nvPr/>
        </p:nvSpPr>
        <p:spPr>
          <a:xfrm>
            <a:off x="3830955" y="411480"/>
            <a:ext cx="3122930" cy="337185"/>
          </a:xfrm>
          <a:prstGeom prst="rect">
            <a:avLst/>
          </a:prstGeom>
          <a:noFill/>
          <a:ln>
            <a:noFill/>
          </a:ln>
          <a:extLst>
            <a:ext uri="{909E8E84-426E-40DD-AFC4-6F175D3DCCD1}">
              <a14:hiddenFill xmlns:a14="http://schemas.microsoft.com/office/drawing/2010/main">
                <a:solidFill>
                  <a:schemeClr val="accent5">
                    <a:alpha val="95000"/>
                  </a:schemeClr>
                </a:solidFill>
              </a14:hiddenFill>
            </a:ext>
          </a:extLst>
        </p:spPr>
        <p:style>
          <a:lnRef idx="3">
            <a:schemeClr val="lt1"/>
          </a:lnRef>
          <a:fillRef idx="1">
            <a:schemeClr val="accent5"/>
          </a:fillRef>
          <a:effectRef idx="1">
            <a:schemeClr val="accent5"/>
          </a:effectRef>
          <a:fontRef idx="minor">
            <a:schemeClr val="lt1"/>
          </a:fontRef>
        </p:style>
        <p:txBody>
          <a:bodyPr wrap="square" rtlCol="0">
            <a:spAutoFit/>
          </a:bodyPr>
          <a:lstStyle/>
          <a:p>
            <a:pPr algn="l"/>
            <a:r>
              <a:rPr lang="zh-CN" altLang="en-US" sz="1600" b="1" kern="2000" spc="150" dirty="0">
                <a:solidFill>
                  <a:schemeClr val="bg1"/>
                </a:solidFill>
                <a:effectLst/>
                <a:uFillTx/>
                <a:latin typeface="+mj-ea"/>
                <a:ea typeface="+mj-ea"/>
                <a:cs typeface="+mj-ea"/>
              </a:rPr>
              <a:t>医学院</a:t>
            </a:r>
            <a:r>
              <a:rPr lang="zh-CN" altLang="en-US" sz="1600" b="1" kern="2000" spc="150">
                <a:solidFill>
                  <a:schemeClr val="bg1"/>
                </a:solidFill>
                <a:effectLst/>
                <a:uFillTx/>
                <a:latin typeface="+mj-ea"/>
                <a:ea typeface="+mj-ea"/>
                <a:cs typeface="+mj-ea"/>
              </a:rPr>
              <a:t>大讲堂</a:t>
            </a:r>
            <a:r>
              <a:rPr lang="en-US" altLang="zh-CN" sz="1600" b="1" kern="2000" spc="150">
                <a:solidFill>
                  <a:schemeClr val="bg1"/>
                </a:solidFill>
                <a:effectLst/>
                <a:uFillTx/>
                <a:latin typeface="+mj-ea"/>
                <a:ea typeface="+mj-ea"/>
                <a:cs typeface="+mj-ea"/>
              </a:rPr>
              <a:t> </a:t>
            </a:r>
            <a:r>
              <a:rPr lang="zh-CN" altLang="en-US" sz="1600" b="1" kern="2000" spc="150" dirty="0">
                <a:solidFill>
                  <a:schemeClr val="bg1"/>
                </a:solidFill>
                <a:effectLst/>
                <a:uFillTx/>
                <a:latin typeface="+mj-ea"/>
                <a:ea typeface="+mj-ea"/>
                <a:cs typeface="+mj-ea"/>
              </a:rPr>
              <a:t>/</a:t>
            </a:r>
            <a:r>
              <a:rPr lang="en-US" altLang="zh-CN" sz="1600" b="1" kern="2000" spc="150" dirty="0">
                <a:solidFill>
                  <a:schemeClr val="bg1"/>
                </a:solidFill>
                <a:effectLst/>
                <a:uFillTx/>
                <a:latin typeface="+mj-ea"/>
                <a:ea typeface="+mj-ea"/>
                <a:cs typeface="+mj-ea"/>
              </a:rPr>
              <a:t> </a:t>
            </a:r>
            <a:r>
              <a:rPr lang="zh-CN" altLang="en-US" sz="1600" b="1" kern="2000" spc="150" dirty="0">
                <a:solidFill>
                  <a:schemeClr val="bg1"/>
                </a:solidFill>
                <a:effectLst/>
                <a:uFillTx/>
                <a:latin typeface="+mj-ea"/>
                <a:ea typeface="+mj-ea"/>
                <a:cs typeface="+mj-ea"/>
              </a:rPr>
              <a:t>第</a:t>
            </a:r>
            <a:r>
              <a:rPr lang="en-US" altLang="zh-CN" sz="1600" b="1" kern="2000" spc="150" dirty="0">
                <a:solidFill>
                  <a:schemeClr val="bg1"/>
                </a:solidFill>
                <a:effectLst/>
                <a:uFillTx/>
                <a:latin typeface="+mj-ea"/>
                <a:ea typeface="+mj-ea"/>
                <a:cs typeface="+mj-ea"/>
              </a:rPr>
              <a:t>xx</a:t>
            </a:r>
            <a:r>
              <a:rPr lang="zh-CN" altLang="en-US" sz="1600" b="1" kern="2000" spc="150" dirty="0">
                <a:solidFill>
                  <a:schemeClr val="bg1"/>
                </a:solidFill>
                <a:effectLst/>
                <a:uFillTx/>
                <a:latin typeface="+mj-ea"/>
                <a:ea typeface="+mj-ea"/>
                <a:cs typeface="+mj-ea"/>
              </a:rPr>
              <a:t>期</a:t>
            </a:r>
          </a:p>
        </p:txBody>
      </p:sp>
      <p:sp>
        <p:nvSpPr>
          <p:cNvPr id="22" name="矩形 21"/>
          <p:cNvSpPr/>
          <p:nvPr/>
        </p:nvSpPr>
        <p:spPr>
          <a:xfrm>
            <a:off x="0" y="12000865"/>
            <a:ext cx="6873240" cy="206375"/>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676275" y="3551555"/>
            <a:ext cx="4714875" cy="645160"/>
          </a:xfrm>
          <a:prstGeom prst="rect">
            <a:avLst/>
          </a:prstGeom>
          <a:noFill/>
        </p:spPr>
        <p:txBody>
          <a:bodyPr wrap="square" rtlCol="0">
            <a:spAutoFit/>
          </a:bodyPr>
          <a:lstStyle/>
          <a:p>
            <a:r>
              <a:rPr lang="zh-CN" altLang="en-US" sz="3600" b="1">
                <a:solidFill>
                  <a:schemeClr val="accent5"/>
                </a:solidFill>
              </a:rPr>
              <a:t>案例</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IwOTIxMWU4MjM4ZjE2YWY5NTkzZjBlMjU3MDBhMzA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Words>
  <Application>Microsoft Office PowerPoint</Application>
  <PresentationFormat>宽屏</PresentationFormat>
  <Paragraphs>19</Paragraphs>
  <Slides>2</Slides>
  <Notes>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vt:i4>
      </vt:variant>
    </vt:vector>
  </HeadingPairs>
  <TitlesOfParts>
    <vt:vector size="7" baseType="lpstr">
      <vt:lpstr>微软雅黑</vt:lpstr>
      <vt:lpstr>Arial</vt:lpstr>
      <vt:lpstr>Calibri</vt:lpstr>
      <vt:lpstr>Wingdings</vt:lpstr>
      <vt:lpstr>Office 主题​​</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liao dan</cp:lastModifiedBy>
  <cp:revision>173</cp:revision>
  <dcterms:created xsi:type="dcterms:W3CDTF">2019-06-19T02:08:00Z</dcterms:created>
  <dcterms:modified xsi:type="dcterms:W3CDTF">2022-09-27T02:01:36Z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2052-11.1.0.12313</vt:lpwstr>
  </property>
  <property fmtid="{D5CDD505-2E9C-101B-9397-08002B2CF9AE}" pid="3" name="ICV">
    <vt:lpwstr>206895991C54408C80033B1FED400113</vt:lpwstr>
  </property>
</Properties>
</file>