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61" r:id="rId4"/>
    <p:sldId id="263" r:id="rId5"/>
    <p:sldId id="262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1434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下箭头标注 1"/>
          <p:cNvSpPr>
            <a:spLocks noChangeArrowheads="1"/>
          </p:cNvSpPr>
          <p:nvPr/>
        </p:nvSpPr>
        <p:spPr bwMode="auto">
          <a:xfrm>
            <a:off x="694652" y="1059582"/>
            <a:ext cx="1368152" cy="720080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申请转入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8" name="下箭头标注 4"/>
          <p:cNvSpPr>
            <a:spLocks noChangeArrowheads="1"/>
          </p:cNvSpPr>
          <p:nvPr/>
        </p:nvSpPr>
        <p:spPr bwMode="auto">
          <a:xfrm>
            <a:off x="694653" y="1921329"/>
            <a:ext cx="1368151" cy="722429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办理介绍信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>
            <a:off x="7256534" y="976306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党支部书记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组织委员</a:t>
            </a: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0" name="矩形 6"/>
          <p:cNvSpPr>
            <a:spLocks noChangeArrowheads="1"/>
          </p:cNvSpPr>
          <p:nvPr/>
        </p:nvSpPr>
        <p:spPr bwMode="auto">
          <a:xfrm>
            <a:off x="7256534" y="1806977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原单位</a:t>
            </a:r>
            <a:endParaRPr kumimoji="0" lang="zh-CN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党组织</a:t>
            </a:r>
            <a:endParaRPr kumimoji="0" lang="zh-CN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67433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kumimoji="0" lang="zh-CN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南方科技大学党组织关系转移办理流程</a:t>
            </a:r>
            <a:r>
              <a:rPr kumimoji="0" lang="zh-CN" alt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（省外转入）</a:t>
            </a:r>
            <a:endParaRPr kumimoji="0" lang="zh-CN" altLang="zh-CN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910430" y="25347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3" name="下箭头标注 4"/>
          <p:cNvSpPr>
            <a:spLocks noChangeArrowheads="1"/>
          </p:cNvSpPr>
          <p:nvPr/>
        </p:nvSpPr>
        <p:spPr bwMode="auto">
          <a:xfrm>
            <a:off x="694653" y="2787774"/>
            <a:ext cx="1368151" cy="1244663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办理转入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683568" y="4093815"/>
            <a:ext cx="1390320" cy="638175"/>
          </a:xfrm>
          <a:prstGeom prst="rect">
            <a:avLst/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支部报到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9" name="矩形 5"/>
          <p:cNvSpPr>
            <a:spLocks noChangeArrowheads="1"/>
          </p:cNvSpPr>
          <p:nvPr/>
        </p:nvSpPr>
        <p:spPr bwMode="auto">
          <a:xfrm>
            <a:off x="7256534" y="4025615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党支部书记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组织委员</a:t>
            </a: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0" name="矩形 5"/>
          <p:cNvSpPr>
            <a:spLocks noChangeArrowheads="1"/>
          </p:cNvSpPr>
          <p:nvPr/>
        </p:nvSpPr>
        <p:spPr bwMode="auto">
          <a:xfrm>
            <a:off x="7263358" y="2715766"/>
            <a:ext cx="1238250" cy="637200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党员本人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754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办理阶段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370790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办理内容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975559" y="476695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责任主体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5" name="直接连接符 54"/>
          <p:cNvCxnSpPr>
            <a:stCxn id="13" idx="3"/>
          </p:cNvCxnSpPr>
          <p:nvPr/>
        </p:nvCxnSpPr>
        <p:spPr>
          <a:xfrm>
            <a:off x="2062804" y="3192146"/>
            <a:ext cx="5190981" cy="15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V="1">
            <a:off x="2073888" y="4371950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3"/>
          <p:cNvSpPr>
            <a:spLocks noChangeArrowheads="1"/>
          </p:cNvSpPr>
          <p:nvPr/>
        </p:nvSpPr>
        <p:spPr bwMode="auto">
          <a:xfrm>
            <a:off x="2566860" y="4104446"/>
            <a:ext cx="1224136" cy="638175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持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《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报到通知</a:t>
            </a: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》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到支部报到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 flipV="1">
            <a:off x="2073888" y="2121744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910430" y="1737742"/>
          <a:ext cx="3411884" cy="76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793"/>
                <a:gridCol w="1102824"/>
                <a:gridCol w="119326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介绍信抬头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转入党组织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办理方式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200" b="0" kern="100" dirty="0">
                          <a:solidFill>
                            <a:schemeClr val="tx1"/>
                          </a:solidFill>
                          <a:effectLst/>
                        </a:rPr>
                        <a:t>中共深圳市委组织部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南方科技大学党委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纸质版介绍信寄给本人</a:t>
                      </a:r>
                      <a:endParaRPr lang="zh-CN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8" name="直接连接符 57"/>
          <p:cNvCxnSpPr/>
          <p:nvPr/>
        </p:nvCxnSpPr>
        <p:spPr>
          <a:xfrm flipV="1">
            <a:off x="2063170" y="1271466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组合 62"/>
          <p:cNvGrpSpPr/>
          <p:nvPr/>
        </p:nvGrpSpPr>
        <p:grpSpPr>
          <a:xfrm>
            <a:off x="2995112" y="976305"/>
            <a:ext cx="3146720" cy="638175"/>
            <a:chOff x="2771800" y="976305"/>
            <a:chExt cx="3146720" cy="638175"/>
          </a:xfrm>
        </p:grpSpPr>
        <p:sp>
          <p:nvSpPr>
            <p:cNvPr id="7" name="矩形 3"/>
            <p:cNvSpPr>
              <a:spLocks noChangeArrowheads="1"/>
            </p:cNvSpPr>
            <p:nvPr/>
          </p:nvSpPr>
          <p:spPr bwMode="auto">
            <a:xfrm>
              <a:off x="2771800" y="976305"/>
              <a:ext cx="2276475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党员本人向所在院系</a:t>
              </a: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/</a:t>
              </a:r>
              <a:r>
                <a:rPr kumimoji="0" lang="zh-CN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部门党支部提出申请</a:t>
              </a:r>
              <a:endParaRPr kumimoji="0" lang="zh-CN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62" name="矩形 3"/>
            <p:cNvSpPr>
              <a:spLocks noChangeArrowheads="1"/>
            </p:cNvSpPr>
            <p:nvPr/>
          </p:nvSpPr>
          <p:spPr bwMode="auto">
            <a:xfrm>
              <a:off x="5040559" y="976305"/>
              <a:ext cx="877961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领取填写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《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党员信息采集表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》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779912" y="3984670"/>
            <a:ext cx="2952328" cy="843569"/>
            <a:chOff x="3779912" y="3984670"/>
            <a:chExt cx="2952328" cy="843569"/>
          </a:xfrm>
        </p:grpSpPr>
        <p:sp>
          <p:nvSpPr>
            <p:cNvPr id="18" name="矩形 3"/>
            <p:cNvSpPr>
              <a:spLocks noChangeArrowheads="1"/>
            </p:cNvSpPr>
            <p:nvPr/>
          </p:nvSpPr>
          <p:spPr bwMode="auto">
            <a:xfrm>
              <a:off x="3779912" y="3984670"/>
              <a:ext cx="2952328" cy="8435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C0000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同步办理</a:t>
              </a:r>
              <a:r>
                <a:rPr lang="zh-CN" altLang="en-US" sz="12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深圳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智慧党建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系统报到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：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组织委员登录深圳智慧党建电脑客户端，进入党务菜单</a:t>
              </a:r>
              <a:r>
                <a:rPr kumimoji="0" lang="zh-CN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      组织关系转接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 </a:t>
              </a:r>
              <a:r>
                <a:rPr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     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点击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宋体" panose="02010600030101010101" pitchFamily="2" charset="-122"/>
                </a:rPr>
                <a:t>报到或由党员扫码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后完成</a:t>
              </a:r>
              <a:r>
                <a:rPr lang="zh-CN" altLang="en-US" sz="1200" dirty="0" smtClean="0"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转入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。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cxnSp>
          <p:nvCxnSpPr>
            <p:cNvPr id="37" name="直接箭头连接符 36"/>
            <p:cNvCxnSpPr/>
            <p:nvPr/>
          </p:nvCxnSpPr>
          <p:spPr>
            <a:xfrm>
              <a:off x="4808394" y="4495613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6005336" y="4481965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矩形 3"/>
          <p:cNvSpPr>
            <a:spLocks noChangeArrowheads="1"/>
          </p:cNvSpPr>
          <p:nvPr/>
        </p:nvSpPr>
        <p:spPr bwMode="auto">
          <a:xfrm flipH="1">
            <a:off x="5796136" y="2715766"/>
            <a:ext cx="1224138" cy="636751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行政大厅审批深圳智慧党建，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同时录入</a:t>
            </a: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党统信息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，给党员开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《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报到通知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》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339752" y="2654595"/>
            <a:ext cx="3461770" cy="1213299"/>
            <a:chOff x="2910430" y="2541736"/>
            <a:chExt cx="3461770" cy="1213299"/>
          </a:xfrm>
        </p:grpSpPr>
        <p:sp>
          <p:nvSpPr>
            <p:cNvPr id="31" name="矩形 3"/>
            <p:cNvSpPr>
              <a:spLocks noChangeArrowheads="1"/>
            </p:cNvSpPr>
            <p:nvPr/>
          </p:nvSpPr>
          <p:spPr bwMode="auto">
            <a:xfrm>
              <a:off x="2910430" y="2541736"/>
              <a:ext cx="3461770" cy="12132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C0000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1200" b="1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深圳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智慧党建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系统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：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微信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关注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“深圳智慧党建”     手机号码注册       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提交组织关系转接（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【</a:t>
              </a:r>
              <a:r>
                <a: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转入单位务必是上一级党组织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】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拍照上传介绍信第二联）     待审批流程到南方科技大学党委阶段，持介绍信原件和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《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党员信息采集表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》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到行政服务大厅办理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。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cxnSp>
          <p:nvCxnSpPr>
            <p:cNvPr id="24" name="直接箭头连接符 23"/>
            <p:cNvCxnSpPr/>
            <p:nvPr/>
          </p:nvCxnSpPr>
          <p:spPr>
            <a:xfrm>
              <a:off x="4788024" y="2859782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>
            <a:xfrm>
              <a:off x="6008034" y="2859782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/>
            <p:nvPr/>
          </p:nvCxnSpPr>
          <p:spPr>
            <a:xfrm>
              <a:off x="4648897" y="3244587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5801522" y="3363838"/>
            <a:ext cx="263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</a:t>
            </a:r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转入单位务必是上一级党组织</a:t>
            </a:r>
            <a:r>
              <a:rPr lang="en-US" altLang="zh-CN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要转入物理系研究生党支部，则选择物理系党总支；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转入海洋科学与工程系党支部，则选择工学院党委；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转入财务部党支部，则选择南方科技大学党委。</a:t>
            </a:r>
            <a:endParaRPr lang="zh-CN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下箭头标注 1"/>
          <p:cNvSpPr>
            <a:spLocks noChangeArrowheads="1"/>
          </p:cNvSpPr>
          <p:nvPr/>
        </p:nvSpPr>
        <p:spPr bwMode="auto">
          <a:xfrm>
            <a:off x="694652" y="1131590"/>
            <a:ext cx="1368152" cy="720080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申请转入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8" name="下箭头标注 4"/>
          <p:cNvSpPr>
            <a:spLocks noChangeArrowheads="1"/>
          </p:cNvSpPr>
          <p:nvPr/>
        </p:nvSpPr>
        <p:spPr bwMode="auto">
          <a:xfrm>
            <a:off x="694653" y="1993337"/>
            <a:ext cx="1368151" cy="722429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办理介绍信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>
            <a:off x="7270415" y="1059582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党支部书记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组织委员</a:t>
            </a: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0" name="矩形 6"/>
          <p:cNvSpPr>
            <a:spLocks noChangeArrowheads="1"/>
          </p:cNvSpPr>
          <p:nvPr/>
        </p:nvSpPr>
        <p:spPr bwMode="auto">
          <a:xfrm>
            <a:off x="7263358" y="1923678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原单位</a:t>
            </a:r>
            <a:endParaRPr kumimoji="0" lang="zh-CN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党组织</a:t>
            </a:r>
            <a:endParaRPr kumimoji="0" lang="zh-CN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67433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kumimoji="0" lang="zh-CN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南方科技大学党组织关系转移办理流程</a:t>
            </a:r>
            <a:r>
              <a:rPr kumimoji="0" lang="zh-CN" alt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zh-CN" altLang="en-US" sz="2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省</a:t>
            </a:r>
            <a:r>
              <a:rPr kumimoji="0" lang="zh-CN" alt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内转入）</a:t>
            </a:r>
            <a:endParaRPr kumimoji="0" lang="zh-CN" altLang="zh-CN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910430" y="25347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3" name="下箭头标注 4"/>
          <p:cNvSpPr>
            <a:spLocks noChangeArrowheads="1"/>
          </p:cNvSpPr>
          <p:nvPr/>
        </p:nvSpPr>
        <p:spPr bwMode="auto">
          <a:xfrm>
            <a:off x="694653" y="2904054"/>
            <a:ext cx="1368151" cy="963839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办理转入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683568" y="4083919"/>
            <a:ext cx="1390320" cy="638175"/>
          </a:xfrm>
          <a:prstGeom prst="rect">
            <a:avLst/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支部报到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9" name="矩形 5"/>
          <p:cNvSpPr>
            <a:spLocks noChangeArrowheads="1"/>
          </p:cNvSpPr>
          <p:nvPr/>
        </p:nvSpPr>
        <p:spPr bwMode="auto">
          <a:xfrm>
            <a:off x="7263358" y="4083919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党支部书记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组织委员</a:t>
            </a: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754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办理阶段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370790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办理内容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94826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责任主体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5" name="直接连接符 54"/>
          <p:cNvCxnSpPr>
            <a:stCxn id="13" idx="3"/>
          </p:cNvCxnSpPr>
          <p:nvPr/>
        </p:nvCxnSpPr>
        <p:spPr>
          <a:xfrm>
            <a:off x="2062804" y="3217191"/>
            <a:ext cx="5207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V="1">
            <a:off x="2073888" y="4359693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2073888" y="2211710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897895" y="1779662"/>
          <a:ext cx="3330289" cy="72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1724"/>
                <a:gridCol w="1358565"/>
              </a:tblGrid>
              <a:tr h="262055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介绍信抬头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办理方式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6448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中共南方科技大学委员会</a:t>
                      </a:r>
                      <a:endParaRPr lang="zh-CN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电子版网上办理</a:t>
                      </a:r>
                      <a:endParaRPr lang="zh-CN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8" name="直接连接符 57"/>
          <p:cNvCxnSpPr/>
          <p:nvPr/>
        </p:nvCxnSpPr>
        <p:spPr>
          <a:xfrm flipV="1">
            <a:off x="2063170" y="1329656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组合 62"/>
          <p:cNvGrpSpPr/>
          <p:nvPr/>
        </p:nvGrpSpPr>
        <p:grpSpPr>
          <a:xfrm>
            <a:off x="2995112" y="997471"/>
            <a:ext cx="3146720" cy="638175"/>
            <a:chOff x="2771800" y="976305"/>
            <a:chExt cx="3146720" cy="638175"/>
          </a:xfrm>
        </p:grpSpPr>
        <p:sp>
          <p:nvSpPr>
            <p:cNvPr id="7" name="矩形 3"/>
            <p:cNvSpPr>
              <a:spLocks noChangeArrowheads="1"/>
            </p:cNvSpPr>
            <p:nvPr/>
          </p:nvSpPr>
          <p:spPr bwMode="auto">
            <a:xfrm>
              <a:off x="2771800" y="976305"/>
              <a:ext cx="2276475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党员本人向所在院系</a:t>
              </a: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/</a:t>
              </a:r>
              <a:r>
                <a:rPr kumimoji="0" lang="zh-CN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部门党支部提出申请</a:t>
              </a:r>
              <a:endParaRPr kumimoji="0" lang="zh-CN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62" name="矩形 3"/>
            <p:cNvSpPr>
              <a:spLocks noChangeArrowheads="1"/>
            </p:cNvSpPr>
            <p:nvPr/>
          </p:nvSpPr>
          <p:spPr bwMode="auto">
            <a:xfrm>
              <a:off x="5040559" y="976305"/>
              <a:ext cx="877961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领取填写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《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党员信息采集表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》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33" name="矩形 3"/>
          <p:cNvSpPr>
            <a:spLocks noChangeArrowheads="1"/>
          </p:cNvSpPr>
          <p:nvPr/>
        </p:nvSpPr>
        <p:spPr bwMode="auto">
          <a:xfrm flipH="1">
            <a:off x="5796136" y="2715766"/>
            <a:ext cx="1224138" cy="636751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行政大厅审批深圳智慧党建，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同时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核对</a:t>
            </a: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党统信息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，给党员开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《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报到通知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》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339752" y="2643758"/>
            <a:ext cx="3461770" cy="1141291"/>
            <a:chOff x="2910430" y="2541736"/>
            <a:chExt cx="3461770" cy="1174547"/>
          </a:xfrm>
        </p:grpSpPr>
        <p:sp>
          <p:nvSpPr>
            <p:cNvPr id="35" name="矩形 3"/>
            <p:cNvSpPr>
              <a:spLocks noChangeArrowheads="1"/>
            </p:cNvSpPr>
            <p:nvPr/>
          </p:nvSpPr>
          <p:spPr bwMode="auto">
            <a:xfrm>
              <a:off x="2910430" y="2541736"/>
              <a:ext cx="3461770" cy="11745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C0000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1200" b="1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深圳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智慧党建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系统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：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微信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关注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“深圳智慧党建”     登录（市内可直接登录，市外需先注册）       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提交组织关系转接（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【</a:t>
              </a:r>
              <a:r>
                <a: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转入单位务必是上一级党组织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】</a:t>
              </a:r>
              <a:r>
                <a:rPr lang="zh-CN" altLang="en-US" sz="1200" dirty="0" smtClean="0">
                  <a:ln>
                    <a:noFill/>
                  </a:ln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  <a:sym typeface="+mn-ea"/>
                </a:rPr>
                <a:t>拍照上传介绍信第二联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 ）待审批流程到南方科技大学党委阶段，持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《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党员信息采集表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》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到行政服务大厅办理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。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cxnSp>
          <p:nvCxnSpPr>
            <p:cNvPr id="36" name="直接箭头连接符 35"/>
            <p:cNvCxnSpPr/>
            <p:nvPr/>
          </p:nvCxnSpPr>
          <p:spPr>
            <a:xfrm>
              <a:off x="4788024" y="2827007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4527253" y="3048592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5071978" y="3234723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矩形 5"/>
          <p:cNvSpPr>
            <a:spLocks noChangeArrowheads="1"/>
          </p:cNvSpPr>
          <p:nvPr/>
        </p:nvSpPr>
        <p:spPr bwMode="auto">
          <a:xfrm>
            <a:off x="7256534" y="2715766"/>
            <a:ext cx="1238250" cy="637200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党员本人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41" name="矩形 3"/>
          <p:cNvSpPr>
            <a:spLocks noChangeArrowheads="1"/>
          </p:cNvSpPr>
          <p:nvPr/>
        </p:nvSpPr>
        <p:spPr bwMode="auto">
          <a:xfrm>
            <a:off x="2566860" y="4059678"/>
            <a:ext cx="1224136" cy="638175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持</a:t>
            </a: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《</a:t>
            </a:r>
            <a:r>
              <a:rPr lang="zh-CN" altLang="en-US" sz="1200" b="1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报到通知</a:t>
            </a:r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》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到支部报到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42" name="矩形 3"/>
          <p:cNvSpPr>
            <a:spLocks noChangeArrowheads="1"/>
          </p:cNvSpPr>
          <p:nvPr/>
        </p:nvSpPr>
        <p:spPr bwMode="auto">
          <a:xfrm>
            <a:off x="3779912" y="3939902"/>
            <a:ext cx="2952328" cy="8435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同步办理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深圳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智慧党建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系统报到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组织委员登录深圳智慧党建电脑客户端，进入党务菜单</a:t>
            </a:r>
            <a:r>
              <a: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   组织关系转接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点击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报到或由党员扫码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后完成</a:t>
            </a:r>
            <a:r>
              <a:rPr lang="zh-CN" altLang="en-US" sz="1200" dirty="0" smtClean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转入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4801570" y="4443958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002573" y="4443958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6505" y="3355127"/>
            <a:ext cx="263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</a:t>
            </a:r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转入单位务必是上一级党组织</a:t>
            </a:r>
            <a:r>
              <a:rPr lang="en-US" altLang="zh-CN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要转入物理系研究生党支部，则选择物理系党总支；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转入海洋科学与工程系党支部，则选择工学院党委；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转入财务部党支部，则选择南方科技大学党委。</a:t>
            </a:r>
            <a:endParaRPr lang="zh-CN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下箭头标注 1"/>
          <p:cNvSpPr>
            <a:spLocks noChangeArrowheads="1"/>
          </p:cNvSpPr>
          <p:nvPr/>
        </p:nvSpPr>
        <p:spPr bwMode="auto">
          <a:xfrm>
            <a:off x="694652" y="1409725"/>
            <a:ext cx="1368152" cy="720080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申请转入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>
            <a:off x="7236296" y="1275606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党支部书记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组织委员</a:t>
            </a: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67433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kumimoji="0" lang="zh-CN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南方科技大学党组织关系转移办理流程</a:t>
            </a:r>
            <a:r>
              <a:rPr kumimoji="0" lang="zh-CN" alt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zh-CN" altLang="en-US" sz="2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校</a:t>
            </a:r>
            <a:r>
              <a:rPr lang="zh-CN" altLang="en-US" sz="2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内转移</a:t>
            </a:r>
            <a:r>
              <a:rPr kumimoji="0" lang="zh-CN" alt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kumimoji="0" lang="zh-CN" altLang="zh-CN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910430" y="296676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672484" y="2503214"/>
            <a:ext cx="1390320" cy="638175"/>
          </a:xfrm>
          <a:prstGeom prst="rect">
            <a:avLst/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办理转移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754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办理阶段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370790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办理内容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948264" y="483518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责任主体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2062804" y="2740870"/>
            <a:ext cx="5207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flipV="1">
            <a:off x="2063170" y="1607791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"/>
          <p:cNvSpPr>
            <a:spLocks noChangeArrowheads="1"/>
          </p:cNvSpPr>
          <p:nvPr/>
        </p:nvSpPr>
        <p:spPr bwMode="auto">
          <a:xfrm flipH="1">
            <a:off x="5364088" y="2434418"/>
            <a:ext cx="1152128" cy="636751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行政大厅审批深圳智慧党建，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同时在党统里进行“内部调动”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910430" y="2211709"/>
            <a:ext cx="2461818" cy="1124391"/>
            <a:chOff x="2910430" y="2541736"/>
            <a:chExt cx="2892636" cy="1174547"/>
          </a:xfrm>
        </p:grpSpPr>
        <p:sp>
          <p:nvSpPr>
            <p:cNvPr id="35" name="矩形 3"/>
            <p:cNvSpPr>
              <a:spLocks noChangeArrowheads="1"/>
            </p:cNvSpPr>
            <p:nvPr/>
          </p:nvSpPr>
          <p:spPr bwMode="auto">
            <a:xfrm>
              <a:off x="2910430" y="2541736"/>
              <a:ext cx="2892636" cy="11745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C0000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1200" b="1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深圳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智慧党建</a:t>
              </a:r>
              <a:r>
                <a:rPr kumimoji="0" lang="zh-CN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系统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：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登录“深圳智慧党建” 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    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提交组织关系转接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【</a:t>
              </a:r>
              <a:r>
                <a: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转入单位务必是上一级党组织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】</a:t>
              </a:r>
              <a:r>
                <a: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（转出原因请填写转入的党支部名称）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      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到现支部</a:t>
              </a: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完成报到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cxnSp>
          <p:nvCxnSpPr>
            <p:cNvPr id="37" name="直接箭头连接符 36"/>
            <p:cNvCxnSpPr/>
            <p:nvPr/>
          </p:nvCxnSpPr>
          <p:spPr>
            <a:xfrm>
              <a:off x="4770449" y="2952697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3659986" y="3499418"/>
              <a:ext cx="21602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矩形 5"/>
          <p:cNvSpPr>
            <a:spLocks noChangeArrowheads="1"/>
          </p:cNvSpPr>
          <p:nvPr/>
        </p:nvSpPr>
        <p:spPr bwMode="auto">
          <a:xfrm>
            <a:off x="7279310" y="2417569"/>
            <a:ext cx="1238250" cy="637200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党员本人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72248" y="3067977"/>
            <a:ext cx="263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</a:t>
            </a:r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转入单位务必是上一级党组织</a:t>
            </a:r>
            <a:r>
              <a:rPr lang="en-US" altLang="zh-CN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要转入物理系研究生党支部，则选择物理系党总支；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转入海洋科学与工程系党支部，则选择工学院党委；</a:t>
            </a:r>
            <a:endParaRPr lang="en-US" altLang="zh-CN" sz="800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8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</a:t>
            </a:r>
            <a:r>
              <a:rPr lang="zh-CN" altLang="en-US" sz="800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转入财务部党支部，则选择南方科技大学党委。</a:t>
            </a:r>
            <a:endParaRPr lang="zh-CN" altLang="en-US" sz="800" dirty="0"/>
          </a:p>
        </p:txBody>
      </p:sp>
      <p:grpSp>
        <p:nvGrpSpPr>
          <p:cNvPr id="45" name="组合 44"/>
          <p:cNvGrpSpPr/>
          <p:nvPr/>
        </p:nvGrpSpPr>
        <p:grpSpPr>
          <a:xfrm>
            <a:off x="2699792" y="1275606"/>
            <a:ext cx="3442040" cy="638175"/>
            <a:chOff x="2620496" y="976305"/>
            <a:chExt cx="3298024" cy="638175"/>
          </a:xfrm>
        </p:grpSpPr>
        <p:sp>
          <p:nvSpPr>
            <p:cNvPr id="46" name="矩形 3"/>
            <p:cNvSpPr>
              <a:spLocks noChangeArrowheads="1"/>
            </p:cNvSpPr>
            <p:nvPr/>
          </p:nvSpPr>
          <p:spPr bwMode="auto">
            <a:xfrm>
              <a:off x="2620496" y="976305"/>
              <a:ext cx="2528440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党员本人向所在院系</a:t>
              </a: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/</a:t>
              </a:r>
              <a:r>
                <a:rPr kumimoji="0" lang="zh-CN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部门党支部提出转入申请</a:t>
              </a:r>
              <a:endParaRPr kumimoji="0" lang="zh-CN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47" name="矩形 3"/>
            <p:cNvSpPr>
              <a:spLocks noChangeArrowheads="1"/>
            </p:cNvSpPr>
            <p:nvPr/>
          </p:nvSpPr>
          <p:spPr bwMode="auto">
            <a:xfrm>
              <a:off x="5148936" y="976305"/>
              <a:ext cx="769584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在原支部缴清党费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下箭头标注 1"/>
          <p:cNvSpPr>
            <a:spLocks noChangeArrowheads="1"/>
          </p:cNvSpPr>
          <p:nvPr/>
        </p:nvSpPr>
        <p:spPr bwMode="auto">
          <a:xfrm>
            <a:off x="694652" y="1275606"/>
            <a:ext cx="1368152" cy="720080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申请转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出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8" name="下箭头标注 4"/>
          <p:cNvSpPr>
            <a:spLocks noChangeArrowheads="1"/>
          </p:cNvSpPr>
          <p:nvPr/>
        </p:nvSpPr>
        <p:spPr bwMode="auto">
          <a:xfrm>
            <a:off x="694653" y="2381113"/>
            <a:ext cx="1368151" cy="722429"/>
          </a:xfrm>
          <a:prstGeom prst="downArrowCallout">
            <a:avLst>
              <a:gd name="adj1" fmla="val 24995"/>
              <a:gd name="adj2" fmla="val 25000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办理转出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>
            <a:off x="7270415" y="1213495"/>
            <a:ext cx="1238250" cy="638175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党支部书记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组织委员</a:t>
            </a: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0" name="矩形 6"/>
          <p:cNvSpPr>
            <a:spLocks noChangeArrowheads="1"/>
          </p:cNvSpPr>
          <p:nvPr/>
        </p:nvSpPr>
        <p:spPr bwMode="auto">
          <a:xfrm>
            <a:off x="7263358" y="2239445"/>
            <a:ext cx="1238250" cy="806327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学校行政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服务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大厅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88010550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6141832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kumimoji="0" lang="zh-CN" altLang="zh-CN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南方科技大学党组织关系转移办理流程</a:t>
            </a:r>
            <a:r>
              <a:rPr kumimoji="0" lang="zh-CN" alt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（转出）</a:t>
            </a:r>
            <a:endParaRPr kumimoji="0" lang="zh-CN" altLang="zh-CN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910430" y="292249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683568" y="3520924"/>
            <a:ext cx="1390320" cy="638175"/>
          </a:xfrm>
          <a:prstGeom prst="rect">
            <a:avLst/>
          </a:prstGeom>
          <a:solidFill>
            <a:schemeClr val="accent6">
              <a:lumMod val="20000"/>
              <a:lumOff val="80000"/>
              <a:alpha val="48000"/>
            </a:schemeClr>
          </a:solidFill>
          <a:ln w="1905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办理介绍信</a:t>
            </a:r>
            <a:endParaRPr kumimoji="0" lang="zh-CN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0" name="矩形 5"/>
          <p:cNvSpPr>
            <a:spLocks noChangeArrowheads="1"/>
          </p:cNvSpPr>
          <p:nvPr/>
        </p:nvSpPr>
        <p:spPr bwMode="auto">
          <a:xfrm>
            <a:off x="7263358" y="3449068"/>
            <a:ext cx="1238250" cy="730174"/>
          </a:xfrm>
          <a:prstGeom prst="rect">
            <a:avLst/>
          </a:prstGeom>
          <a:noFill/>
          <a:ln w="19050">
            <a:solidFill>
              <a:srgbClr val="243F6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党员本人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7544" y="555526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办理阶段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3707904" y="555526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办理内容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948264" y="555526"/>
            <a:ext cx="1800200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责任主体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5" name="直接连接符 54"/>
          <p:cNvCxnSpPr>
            <a:endCxn id="20" idx="1"/>
          </p:cNvCxnSpPr>
          <p:nvPr/>
        </p:nvCxnSpPr>
        <p:spPr>
          <a:xfrm flipV="1">
            <a:off x="2062804" y="3814155"/>
            <a:ext cx="5200554" cy="11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2073888" y="2619925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flipV="1">
            <a:off x="2063170" y="1501832"/>
            <a:ext cx="5177519" cy="1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3"/>
          <p:cNvSpPr>
            <a:spLocks noChangeArrowheads="1"/>
          </p:cNvSpPr>
          <p:nvPr/>
        </p:nvSpPr>
        <p:spPr bwMode="auto">
          <a:xfrm>
            <a:off x="2594105" y="3463582"/>
            <a:ext cx="1944216" cy="806327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凭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深圳智慧党建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系统党费缴纳证明，到行政服务大厅办理介绍信（告知介绍信抬头和党组织名称）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466313" y="3305150"/>
          <a:ext cx="2265927" cy="106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620"/>
                <a:gridCol w="155330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转出地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办理方式</a:t>
                      </a:r>
                      <a:endParaRPr lang="zh-CN" sz="12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</a:rPr>
                        <a:t>省外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纸质版介绍信给本人</a:t>
                      </a:r>
                      <a:endParaRPr lang="zh-CN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</a:rPr>
                        <a:t>省内</a:t>
                      </a:r>
                      <a:endParaRPr lang="zh-CN" sz="1200" kern="100">
                        <a:effectLst/>
                        <a:latin typeface="Calibri" panose="020F0502020204030204"/>
                        <a:ea typeface="仿宋" panose="02010609060101010101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电子版网上办理</a:t>
                      </a:r>
                      <a:endParaRPr lang="zh-CN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0" name="矩形 3"/>
          <p:cNvSpPr>
            <a:spLocks noChangeArrowheads="1"/>
          </p:cNvSpPr>
          <p:nvPr/>
        </p:nvSpPr>
        <p:spPr bwMode="auto">
          <a:xfrm flipH="1">
            <a:off x="5425012" y="2294737"/>
            <a:ext cx="947188" cy="636751"/>
          </a:xfrm>
          <a:prstGeom prst="rect">
            <a:avLst/>
          </a:prstGeom>
          <a:solidFill>
            <a:schemeClr val="bg1"/>
          </a:solidFill>
          <a:ln w="12700">
            <a:solidFill>
              <a:srgbClr val="243F6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行政大厅审批深圳智慧党建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32" name="矩形 3"/>
          <p:cNvSpPr>
            <a:spLocks noChangeArrowheads="1"/>
          </p:cNvSpPr>
          <p:nvPr/>
        </p:nvSpPr>
        <p:spPr bwMode="auto">
          <a:xfrm>
            <a:off x="2858161" y="2186484"/>
            <a:ext cx="2592288" cy="853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C00000"/>
            </a:solidFill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1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深圳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智慧党建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系统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：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登录“深圳智慧党建”  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提交组织关系转接        转出党组织关系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</a:t>
            </a: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转入单位务必是接收党支部的上一级党组织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>
            <a:off x="3642336" y="2715211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4460182" y="2535583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/>
          <p:cNvGrpSpPr/>
          <p:nvPr/>
        </p:nvGrpSpPr>
        <p:grpSpPr>
          <a:xfrm>
            <a:off x="2915816" y="1275606"/>
            <a:ext cx="3442040" cy="638175"/>
            <a:chOff x="2620496" y="976305"/>
            <a:chExt cx="3298024" cy="638175"/>
          </a:xfrm>
        </p:grpSpPr>
        <p:sp>
          <p:nvSpPr>
            <p:cNvPr id="26" name="矩形 3"/>
            <p:cNvSpPr>
              <a:spLocks noChangeArrowheads="1"/>
            </p:cNvSpPr>
            <p:nvPr/>
          </p:nvSpPr>
          <p:spPr bwMode="auto">
            <a:xfrm>
              <a:off x="2620496" y="976305"/>
              <a:ext cx="2528440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党员本人向所在院系</a:t>
              </a: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/</a:t>
              </a:r>
              <a:r>
                <a:rPr kumimoji="0" lang="zh-CN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部门党支部提出转出申请</a:t>
              </a:r>
              <a:endParaRPr kumimoji="0" lang="zh-CN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27" name="矩形 3"/>
            <p:cNvSpPr>
              <a:spLocks noChangeArrowheads="1"/>
            </p:cNvSpPr>
            <p:nvPr/>
          </p:nvSpPr>
          <p:spPr bwMode="auto">
            <a:xfrm>
              <a:off x="5148936" y="976305"/>
              <a:ext cx="769584" cy="638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43F60"/>
              </a:solidFill>
              <a:miter lim="800000"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缴清党费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1488</Words>
  <Application>WPS 演示</Application>
  <PresentationFormat>全屏显示(16:9)</PresentationFormat>
  <Paragraphs>189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Times New Roman</vt:lpstr>
      <vt:lpstr>楷体</vt:lpstr>
      <vt:lpstr>Calibri</vt:lpstr>
      <vt:lpstr>仿宋</vt:lpstr>
      <vt:lpstr>Times New Roman</vt:lpstr>
      <vt:lpstr>黑体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joyous</cp:lastModifiedBy>
  <cp:revision>60</cp:revision>
  <dcterms:created xsi:type="dcterms:W3CDTF">2019-03-18T02:02:00Z</dcterms:created>
  <dcterms:modified xsi:type="dcterms:W3CDTF">2020-04-29T14:46:31Z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