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0" r:id="rId3"/>
    <p:sldId id="261" r:id="rId4"/>
    <p:sldId id="263" r:id="rId5"/>
    <p:sldId id="262" r:id="rId6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48" d="100"/>
          <a:sy n="148" d="100"/>
        </p:scale>
        <p:origin x="-1434" y="-1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下箭头标注 1"/>
          <p:cNvSpPr>
            <a:spLocks noChangeArrowheads="1"/>
          </p:cNvSpPr>
          <p:nvPr/>
        </p:nvSpPr>
        <p:spPr bwMode="auto">
          <a:xfrm>
            <a:off x="694652" y="1059582"/>
            <a:ext cx="1368152" cy="720080"/>
          </a:xfrm>
          <a:prstGeom prst="downArrowCallout">
            <a:avLst>
              <a:gd name="adj1" fmla="val 24995"/>
              <a:gd name="adj2" fmla="val 25000"/>
              <a:gd name="adj3" fmla="val 25000"/>
              <a:gd name="adj4" fmla="val 64977"/>
            </a:avLst>
          </a:prstGeom>
          <a:solidFill>
            <a:schemeClr val="accent6">
              <a:lumMod val="20000"/>
              <a:lumOff val="80000"/>
              <a:alpha val="48000"/>
            </a:schemeClr>
          </a:solidFill>
          <a:ln w="19050">
            <a:solidFill>
              <a:srgbClr val="243F6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申请转入</a:t>
            </a:r>
            <a:endParaRPr kumimoji="0" lang="zh-CN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8" name="下箭头标注 4"/>
          <p:cNvSpPr>
            <a:spLocks noChangeArrowheads="1"/>
          </p:cNvSpPr>
          <p:nvPr/>
        </p:nvSpPr>
        <p:spPr bwMode="auto">
          <a:xfrm>
            <a:off x="694653" y="1921329"/>
            <a:ext cx="1368151" cy="722429"/>
          </a:xfrm>
          <a:prstGeom prst="downArrowCallout">
            <a:avLst>
              <a:gd name="adj1" fmla="val 24995"/>
              <a:gd name="adj2" fmla="val 25000"/>
              <a:gd name="adj3" fmla="val 25000"/>
              <a:gd name="adj4" fmla="val 64977"/>
            </a:avLst>
          </a:prstGeom>
          <a:solidFill>
            <a:schemeClr val="accent6">
              <a:lumMod val="20000"/>
              <a:lumOff val="80000"/>
              <a:alpha val="48000"/>
            </a:schemeClr>
          </a:solidFill>
          <a:ln w="19050">
            <a:solidFill>
              <a:srgbClr val="243F6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办理介绍信</a:t>
            </a:r>
            <a:endParaRPr kumimoji="0" lang="zh-CN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9" name="矩形 5"/>
          <p:cNvSpPr>
            <a:spLocks noChangeArrowheads="1"/>
          </p:cNvSpPr>
          <p:nvPr/>
        </p:nvSpPr>
        <p:spPr bwMode="auto">
          <a:xfrm>
            <a:off x="7256534" y="976306"/>
            <a:ext cx="1238250" cy="638175"/>
          </a:xfrm>
          <a:prstGeom prst="rect">
            <a:avLst/>
          </a:prstGeom>
          <a:noFill/>
          <a:ln w="19050">
            <a:solidFill>
              <a:srgbClr val="243F6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zh-CN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党支部书记</a:t>
            </a: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/</a:t>
            </a:r>
            <a:r>
              <a:rPr kumimoji="0" lang="zh-CN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组织委员</a:t>
            </a:r>
            <a:endParaRPr kumimoji="0" lang="zh-CN" alt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10" name="矩形 6"/>
          <p:cNvSpPr>
            <a:spLocks noChangeArrowheads="1"/>
          </p:cNvSpPr>
          <p:nvPr/>
        </p:nvSpPr>
        <p:spPr bwMode="auto">
          <a:xfrm>
            <a:off x="7256534" y="1806977"/>
            <a:ext cx="1238250" cy="638175"/>
          </a:xfrm>
          <a:prstGeom prst="rect">
            <a:avLst/>
          </a:prstGeom>
          <a:noFill/>
          <a:ln w="19050">
            <a:solidFill>
              <a:srgbClr val="243F6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原单位</a:t>
            </a:r>
            <a:endParaRPr kumimoji="0" lang="zh-CN" altLang="zh-CN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党组织</a:t>
            </a:r>
            <a:endParaRPr kumimoji="0" lang="zh-CN" altLang="zh-CN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0" y="0"/>
            <a:ext cx="6743324" cy="430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</a:t>
            </a:r>
            <a:r>
              <a:rPr kumimoji="0" lang="zh-CN" altLang="zh-CN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南方科技大学党组织关系转移办理流程</a:t>
            </a:r>
            <a:r>
              <a:rPr kumimoji="0" lang="zh-CN" altLang="en-US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（省外转入）</a:t>
            </a:r>
            <a:endParaRPr kumimoji="0" lang="zh-CN" altLang="zh-CN" sz="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2910430" y="253472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zh-C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13" name="下箭头标注 4"/>
          <p:cNvSpPr>
            <a:spLocks noChangeArrowheads="1"/>
          </p:cNvSpPr>
          <p:nvPr/>
        </p:nvSpPr>
        <p:spPr bwMode="auto">
          <a:xfrm>
            <a:off x="694653" y="2787774"/>
            <a:ext cx="1368151" cy="1244663"/>
          </a:xfrm>
          <a:prstGeom prst="downArrowCallout">
            <a:avLst>
              <a:gd name="adj1" fmla="val 24995"/>
              <a:gd name="adj2" fmla="val 25000"/>
              <a:gd name="adj3" fmla="val 25000"/>
              <a:gd name="adj4" fmla="val 64977"/>
            </a:avLst>
          </a:prstGeom>
          <a:solidFill>
            <a:schemeClr val="accent6">
              <a:lumMod val="20000"/>
              <a:lumOff val="80000"/>
              <a:alpha val="50000"/>
            </a:schemeClr>
          </a:solidFill>
          <a:ln w="19050">
            <a:solidFill>
              <a:srgbClr val="243F6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办理转入</a:t>
            </a:r>
            <a:endParaRPr kumimoji="0" lang="zh-CN" altLang="zh-CN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15" name="矩形 6"/>
          <p:cNvSpPr>
            <a:spLocks noChangeArrowheads="1"/>
          </p:cNvSpPr>
          <p:nvPr/>
        </p:nvSpPr>
        <p:spPr bwMode="auto">
          <a:xfrm>
            <a:off x="683568" y="4093815"/>
            <a:ext cx="1390320" cy="638175"/>
          </a:xfrm>
          <a:prstGeom prst="rect">
            <a:avLst/>
          </a:prstGeom>
          <a:solidFill>
            <a:schemeClr val="accent6">
              <a:lumMod val="20000"/>
              <a:lumOff val="80000"/>
              <a:alpha val="48000"/>
            </a:schemeClr>
          </a:solidFill>
          <a:ln w="19050">
            <a:solidFill>
              <a:srgbClr val="243F6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支部报到</a:t>
            </a:r>
            <a:endParaRPr kumimoji="0" lang="zh-CN" altLang="zh-CN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19" name="矩形 5"/>
          <p:cNvSpPr>
            <a:spLocks noChangeArrowheads="1"/>
          </p:cNvSpPr>
          <p:nvPr/>
        </p:nvSpPr>
        <p:spPr bwMode="auto">
          <a:xfrm>
            <a:off x="7256534" y="4025615"/>
            <a:ext cx="1238250" cy="638175"/>
          </a:xfrm>
          <a:prstGeom prst="rect">
            <a:avLst/>
          </a:prstGeom>
          <a:noFill/>
          <a:ln w="19050">
            <a:solidFill>
              <a:srgbClr val="243F6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zh-CN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党支部书记</a:t>
            </a: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/</a:t>
            </a:r>
            <a:r>
              <a:rPr kumimoji="0" lang="zh-CN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组织委员</a:t>
            </a:r>
            <a:endParaRPr kumimoji="0" lang="zh-CN" alt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20" name="矩形 5"/>
          <p:cNvSpPr>
            <a:spLocks noChangeArrowheads="1"/>
          </p:cNvSpPr>
          <p:nvPr/>
        </p:nvSpPr>
        <p:spPr bwMode="auto">
          <a:xfrm>
            <a:off x="7263358" y="2715766"/>
            <a:ext cx="1238250" cy="637200"/>
          </a:xfrm>
          <a:prstGeom prst="rect">
            <a:avLst/>
          </a:prstGeom>
          <a:noFill/>
          <a:ln w="19050">
            <a:solidFill>
              <a:srgbClr val="243F6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党员本人</a:t>
            </a:r>
            <a:endParaRPr kumimoji="0" lang="zh-CN" alt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21" name="圆角矩形 20"/>
          <p:cNvSpPr/>
          <p:nvPr/>
        </p:nvSpPr>
        <p:spPr>
          <a:xfrm>
            <a:off x="467544" y="483518"/>
            <a:ext cx="1800200" cy="43204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办理阶段</a:t>
            </a:r>
            <a:endParaRPr lang="zh-CN" altLang="en-US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2" name="圆角矩形 21"/>
          <p:cNvSpPr/>
          <p:nvPr/>
        </p:nvSpPr>
        <p:spPr>
          <a:xfrm>
            <a:off x="3707904" y="483518"/>
            <a:ext cx="1800200" cy="43204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办理内容</a:t>
            </a:r>
            <a:endParaRPr lang="zh-CN" altLang="en-US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3" name="圆角矩形 22"/>
          <p:cNvSpPr/>
          <p:nvPr/>
        </p:nvSpPr>
        <p:spPr>
          <a:xfrm>
            <a:off x="6975559" y="476695"/>
            <a:ext cx="1800200" cy="43204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责任主体</a:t>
            </a:r>
            <a:endParaRPr lang="zh-CN" altLang="en-US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55" name="直接连接符 54"/>
          <p:cNvCxnSpPr>
            <a:stCxn id="13" idx="3"/>
          </p:cNvCxnSpPr>
          <p:nvPr/>
        </p:nvCxnSpPr>
        <p:spPr>
          <a:xfrm>
            <a:off x="2062804" y="3192146"/>
            <a:ext cx="5190981" cy="150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/>
          <p:cNvCxnSpPr/>
          <p:nvPr/>
        </p:nvCxnSpPr>
        <p:spPr>
          <a:xfrm flipV="1">
            <a:off x="2073888" y="4371950"/>
            <a:ext cx="5177519" cy="179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3"/>
          <p:cNvSpPr>
            <a:spLocks noChangeArrowheads="1"/>
          </p:cNvSpPr>
          <p:nvPr/>
        </p:nvSpPr>
        <p:spPr bwMode="auto">
          <a:xfrm>
            <a:off x="2566860" y="4104446"/>
            <a:ext cx="1224136" cy="638175"/>
          </a:xfrm>
          <a:prstGeom prst="rect">
            <a:avLst/>
          </a:prstGeom>
          <a:solidFill>
            <a:schemeClr val="bg1"/>
          </a:solidFill>
          <a:ln w="12700">
            <a:solidFill>
              <a:srgbClr val="243F6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zh-CN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持</a:t>
            </a:r>
            <a:r>
              <a:rPr kumimoji="0" lang="en-US" altLang="zh-CN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《</a:t>
            </a:r>
            <a:r>
              <a:rPr kumimoji="0" lang="zh-CN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报到通知</a:t>
            </a:r>
            <a:r>
              <a:rPr lang="en-US" altLang="zh-CN" sz="12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》</a:t>
            </a:r>
            <a:r>
              <a:rPr kumimoji="0" lang="zh-CN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到支部报到</a:t>
            </a:r>
            <a:endParaRPr kumimoji="0" lang="zh-CN" alt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p:cxnSp>
        <p:nvCxnSpPr>
          <p:cNvPr id="57" name="直接连接符 56"/>
          <p:cNvCxnSpPr/>
          <p:nvPr/>
        </p:nvCxnSpPr>
        <p:spPr>
          <a:xfrm flipV="1">
            <a:off x="2073888" y="2121744"/>
            <a:ext cx="5177519" cy="179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2910430" y="1737742"/>
          <a:ext cx="3411884" cy="762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15793"/>
                <a:gridCol w="1102824"/>
                <a:gridCol w="1193267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CN" sz="1200" kern="100" dirty="0">
                          <a:effectLst/>
                        </a:rPr>
                        <a:t>介绍信抬头</a:t>
                      </a:r>
                      <a:endParaRPr lang="zh-CN" sz="1200" kern="100" dirty="0">
                        <a:effectLst/>
                        <a:latin typeface="Calibri" panose="020F0502020204030204"/>
                        <a:ea typeface="仿宋" panose="02010609060101010101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CN" sz="1200" kern="100" dirty="0">
                          <a:effectLst/>
                        </a:rPr>
                        <a:t>转入党组织</a:t>
                      </a:r>
                      <a:endParaRPr lang="zh-CN" sz="1200" kern="100" dirty="0">
                        <a:effectLst/>
                        <a:latin typeface="Calibri" panose="020F0502020204030204"/>
                        <a:ea typeface="仿宋" panose="02010609060101010101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200" b="1" kern="1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办理方式</a:t>
                      </a:r>
                      <a:endParaRPr lang="zh-CN" sz="1200" b="1" kern="1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CN" sz="1200" b="0" kern="100" dirty="0">
                          <a:solidFill>
                            <a:schemeClr val="tx1"/>
                          </a:solidFill>
                          <a:effectLst/>
                        </a:rPr>
                        <a:t>中共深圳市委组织部</a:t>
                      </a:r>
                      <a:endParaRPr lang="zh-CN" sz="12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仿宋" panose="02010609060101010101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CN" sz="1200" kern="100" dirty="0">
                          <a:effectLst/>
                        </a:rPr>
                        <a:t>南方科技大学党委</a:t>
                      </a:r>
                      <a:endParaRPr lang="zh-CN" sz="1200" kern="100" dirty="0">
                        <a:effectLst/>
                        <a:latin typeface="Calibri" panose="020F0502020204030204"/>
                        <a:ea typeface="仿宋" panose="02010609060101010101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200" kern="1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纸质版介绍信寄给本人</a:t>
                      </a:r>
                      <a:endParaRPr lang="zh-CN" sz="120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58" name="直接连接符 57"/>
          <p:cNvCxnSpPr/>
          <p:nvPr/>
        </p:nvCxnSpPr>
        <p:spPr>
          <a:xfrm flipV="1">
            <a:off x="2063170" y="1271466"/>
            <a:ext cx="5177519" cy="179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组合 62"/>
          <p:cNvGrpSpPr/>
          <p:nvPr/>
        </p:nvGrpSpPr>
        <p:grpSpPr>
          <a:xfrm>
            <a:off x="2995112" y="976305"/>
            <a:ext cx="3146720" cy="638175"/>
            <a:chOff x="2771800" y="976305"/>
            <a:chExt cx="3146720" cy="638175"/>
          </a:xfrm>
        </p:grpSpPr>
        <p:sp>
          <p:nvSpPr>
            <p:cNvPr id="7" name="矩形 3"/>
            <p:cNvSpPr>
              <a:spLocks noChangeArrowheads="1"/>
            </p:cNvSpPr>
            <p:nvPr/>
          </p:nvSpPr>
          <p:spPr bwMode="auto">
            <a:xfrm>
              <a:off x="2771800" y="976305"/>
              <a:ext cx="2276475" cy="63817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243F60"/>
              </a:solidFill>
              <a:miter lim="800000"/>
            </a:ln>
          </p:spPr>
          <p:txBody>
            <a:bodyPr vert="horz" wrap="square" lIns="91440" tIns="45720" rIns="91440" bIns="45720" numCol="1" anchor="ctr" anchorCtr="0" compatLnSpc="1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zh-CN" altLang="zh-CN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党员本人向所在院系</a:t>
              </a:r>
              <a:r>
                <a:rPr kumimoji="0" lang="en-US" altLang="zh-CN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/</a:t>
              </a:r>
              <a:r>
                <a:rPr kumimoji="0" lang="zh-CN" altLang="en-US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部门党支部提出申请</a:t>
              </a:r>
              <a:endParaRPr kumimoji="0" lang="zh-CN" altLang="en-US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endParaRPr>
            </a:p>
          </p:txBody>
        </p:sp>
        <p:sp>
          <p:nvSpPr>
            <p:cNvPr id="62" name="矩形 3"/>
            <p:cNvSpPr>
              <a:spLocks noChangeArrowheads="1"/>
            </p:cNvSpPr>
            <p:nvPr/>
          </p:nvSpPr>
          <p:spPr bwMode="auto">
            <a:xfrm>
              <a:off x="5040559" y="976305"/>
              <a:ext cx="877961" cy="63817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243F60"/>
              </a:solidFill>
              <a:miter lim="800000"/>
            </a:ln>
          </p:spPr>
          <p:txBody>
            <a:bodyPr vert="horz" wrap="square" lIns="91440" tIns="45720" rIns="91440" bIns="45720" numCol="1" anchor="ctr" anchorCtr="0" compatLnSpc="1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zh-CN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领取填写</a:t>
              </a:r>
              <a:r>
                <a:rPr kumimoji="0" lang="en-US" altLang="zh-CN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《</a:t>
              </a:r>
              <a:r>
                <a:rPr kumimoji="0" lang="zh-CN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党员信息采集表</a:t>
              </a:r>
              <a:r>
                <a:rPr kumimoji="0" lang="en-US" altLang="zh-CN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》</a:t>
              </a:r>
              <a:endParaRPr kumimoji="0" lang="zh-CN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3779912" y="3984670"/>
            <a:ext cx="2952328" cy="843569"/>
            <a:chOff x="3779912" y="3984670"/>
            <a:chExt cx="2952328" cy="843569"/>
          </a:xfrm>
        </p:grpSpPr>
        <p:sp>
          <p:nvSpPr>
            <p:cNvPr id="18" name="矩形 3"/>
            <p:cNvSpPr>
              <a:spLocks noChangeArrowheads="1"/>
            </p:cNvSpPr>
            <p:nvPr/>
          </p:nvSpPr>
          <p:spPr bwMode="auto">
            <a:xfrm>
              <a:off x="3779912" y="3984670"/>
              <a:ext cx="2952328" cy="84356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rgbClr val="C00000"/>
              </a:solidFill>
              <a:miter lim="800000"/>
            </a:ln>
          </p:spPr>
          <p:txBody>
            <a:bodyPr vert="horz" wrap="square" lIns="91440" tIns="45720" rIns="91440" bIns="45720" numCol="1" anchor="ctr" anchorCtr="0" compatLnSpc="1"/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zh-CN" altLang="en-US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同步办理</a:t>
              </a:r>
              <a:r>
                <a:rPr lang="zh-CN" altLang="en-US" sz="12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深圳</a:t>
              </a:r>
              <a:r>
                <a:rPr kumimoji="0" lang="zh-CN" altLang="en-US" sz="1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智慧党建</a:t>
              </a:r>
              <a:r>
                <a:rPr kumimoji="0" lang="zh-CN" altLang="en-US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系统报到</a:t>
              </a:r>
              <a:r>
                <a:rPr kumimoji="0" lang="zh-CN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：</a:t>
              </a:r>
              <a:endParaRPr kumimoji="0" lang="en-US" altLang="zh-CN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endParaRP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zh-CN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组织委员登录深圳智慧党建电脑客户端，进入党务菜单</a:t>
              </a:r>
              <a:r>
                <a:rPr kumimoji="0" lang="zh-CN" altLang="en-US" sz="12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      组织关系转接</a:t>
              </a:r>
              <a:r>
                <a:rPr lang="en-US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 </a:t>
              </a:r>
              <a:r>
                <a:rPr lang="en-US" altLang="zh-CN" sz="12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     </a:t>
              </a:r>
              <a:r>
                <a:rPr kumimoji="0" lang="zh-CN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黑体" panose="02010609060101010101" pitchFamily="49" charset="-122"/>
                  <a:ea typeface="黑体" panose="02010609060101010101" pitchFamily="49" charset="-122"/>
                  <a:cs typeface="宋体" panose="02010600030101010101" pitchFamily="2" charset="-122"/>
                </a:rPr>
                <a:t>点击</a:t>
              </a:r>
              <a:r>
                <a:rPr kumimoji="0" lang="zh-CN" altLang="en-US" sz="1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楷体" panose="02010609060101010101" pitchFamily="49" charset="-122"/>
                  <a:ea typeface="楷体" panose="02010609060101010101" pitchFamily="49" charset="-122"/>
                  <a:cs typeface="宋体" panose="02010600030101010101" pitchFamily="2" charset="-122"/>
                </a:rPr>
                <a:t>报到或由党员扫码</a:t>
              </a:r>
              <a:r>
                <a:rPr kumimoji="0" lang="zh-CN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黑体" panose="02010609060101010101" pitchFamily="49" charset="-122"/>
                  <a:ea typeface="黑体" panose="02010609060101010101" pitchFamily="49" charset="-122"/>
                  <a:cs typeface="宋体" panose="02010600030101010101" pitchFamily="2" charset="-122"/>
                </a:rPr>
                <a:t>后完成</a:t>
              </a:r>
              <a:r>
                <a:rPr lang="zh-CN" altLang="en-US" sz="1200" dirty="0" smtClean="0">
                  <a:latin typeface="黑体" panose="02010609060101010101" pitchFamily="49" charset="-122"/>
                  <a:ea typeface="黑体" panose="02010609060101010101" pitchFamily="49" charset="-122"/>
                  <a:cs typeface="宋体" panose="02010600030101010101" pitchFamily="2" charset="-122"/>
                </a:rPr>
                <a:t>转入</a:t>
              </a:r>
              <a:r>
                <a:rPr lang="zh-CN" altLang="en-US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。</a:t>
              </a:r>
              <a:endParaRPr kumimoji="0" lang="en-US" altLang="zh-CN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endParaRPr>
            </a:p>
          </p:txBody>
        </p:sp>
        <p:cxnSp>
          <p:nvCxnSpPr>
            <p:cNvPr id="37" name="直接箭头连接符 36"/>
            <p:cNvCxnSpPr/>
            <p:nvPr/>
          </p:nvCxnSpPr>
          <p:spPr>
            <a:xfrm>
              <a:off x="4808394" y="4495613"/>
              <a:ext cx="216024" cy="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箭头连接符 37"/>
            <p:cNvCxnSpPr/>
            <p:nvPr/>
          </p:nvCxnSpPr>
          <p:spPr>
            <a:xfrm>
              <a:off x="6005336" y="4481965"/>
              <a:ext cx="216024" cy="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矩形 3"/>
          <p:cNvSpPr>
            <a:spLocks noChangeArrowheads="1"/>
          </p:cNvSpPr>
          <p:nvPr/>
        </p:nvSpPr>
        <p:spPr bwMode="auto">
          <a:xfrm flipH="1">
            <a:off x="5796136" y="2715766"/>
            <a:ext cx="1224138" cy="636751"/>
          </a:xfrm>
          <a:prstGeom prst="rect">
            <a:avLst/>
          </a:prstGeom>
          <a:solidFill>
            <a:schemeClr val="bg1"/>
          </a:solidFill>
          <a:ln w="12700">
            <a:solidFill>
              <a:srgbClr val="243F6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行政大厅审批深圳智慧党建，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同时录入</a:t>
            </a:r>
            <a:r>
              <a:rPr kumimoji="0" lang="zh-CN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党统信息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，给党员开</a:t>
            </a:r>
            <a:r>
              <a:rPr lang="en-US" altLang="zh-CN" sz="1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《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报到通知</a:t>
            </a:r>
            <a:r>
              <a:rPr lang="en-US" altLang="zh-CN" sz="1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》</a:t>
            </a:r>
            <a:endParaRPr kumimoji="0" lang="zh-CN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2339752" y="2654595"/>
            <a:ext cx="3461770" cy="1213299"/>
            <a:chOff x="2910430" y="2541736"/>
            <a:chExt cx="3461770" cy="1213299"/>
          </a:xfrm>
        </p:grpSpPr>
        <p:sp>
          <p:nvSpPr>
            <p:cNvPr id="31" name="矩形 3"/>
            <p:cNvSpPr>
              <a:spLocks noChangeArrowheads="1"/>
            </p:cNvSpPr>
            <p:nvPr/>
          </p:nvSpPr>
          <p:spPr bwMode="auto">
            <a:xfrm>
              <a:off x="2910430" y="2541736"/>
              <a:ext cx="3461770" cy="121329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rgbClr val="C00000"/>
              </a:solidFill>
              <a:miter lim="800000"/>
            </a:ln>
          </p:spPr>
          <p:txBody>
            <a:bodyPr vert="horz" wrap="square" lIns="91440" tIns="45720" rIns="91440" bIns="45720" numCol="1" anchor="ctr" anchorCtr="0" compatLnSpc="1"/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1200" b="1" dirty="0" smtClean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深圳</a:t>
              </a:r>
              <a:r>
                <a:rPr kumimoji="0" lang="zh-CN" altLang="en-US" sz="1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智慧党建</a:t>
              </a:r>
              <a:r>
                <a:rPr kumimoji="0" lang="zh-CN" altLang="en-US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系统</a:t>
              </a:r>
              <a:r>
                <a:rPr kumimoji="0" lang="zh-CN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：</a:t>
              </a:r>
              <a:endParaRPr kumimoji="0" lang="en-US" altLang="zh-CN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endParaRP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zh-CN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微信</a:t>
              </a:r>
              <a:r>
                <a:rPr lang="zh-CN" altLang="en-US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关注</a:t>
              </a:r>
              <a:r>
                <a:rPr lang="zh-CN" altLang="en-US" sz="12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“深圳智慧党建”     手机号码注册       </a:t>
              </a:r>
              <a:r>
                <a:rPr kumimoji="0" lang="zh-CN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提交组织关系转接（</a:t>
              </a:r>
              <a:r>
                <a:rPr kumimoji="0" lang="en-US" altLang="zh-CN" sz="1000" b="0" i="0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【</a:t>
              </a:r>
              <a:r>
                <a:rPr kumimoji="0" lang="zh-CN" altLang="en-US" sz="1000" b="0" i="0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转入单位务必是上一级党组织</a:t>
              </a:r>
              <a:r>
                <a:rPr kumimoji="0" lang="en-US" altLang="zh-CN" sz="1000" b="0" i="0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】</a:t>
              </a:r>
              <a:r>
                <a:rPr kumimoji="0" lang="zh-CN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拍照上传介绍信第二联）     待审批流程到南方科技大学党委阶段，持介绍信原件和</a:t>
              </a:r>
              <a:r>
                <a:rPr kumimoji="0" lang="en-US" altLang="zh-CN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《</a:t>
              </a:r>
              <a:r>
                <a:rPr kumimoji="0" lang="zh-CN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党员信息采集表</a:t>
              </a:r>
              <a:r>
                <a:rPr kumimoji="0" lang="en-US" altLang="zh-CN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》</a:t>
              </a:r>
              <a:r>
                <a:rPr kumimoji="0" lang="zh-CN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到行政服务大厅办理</a:t>
              </a:r>
              <a:r>
                <a:rPr lang="zh-CN" altLang="en-US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。</a:t>
              </a:r>
              <a:endParaRPr kumimoji="0" lang="en-US" altLang="zh-CN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endParaRPr>
            </a:p>
          </p:txBody>
        </p:sp>
        <p:cxnSp>
          <p:nvCxnSpPr>
            <p:cNvPr id="24" name="直接箭头连接符 23"/>
            <p:cNvCxnSpPr/>
            <p:nvPr/>
          </p:nvCxnSpPr>
          <p:spPr>
            <a:xfrm>
              <a:off x="4788024" y="2859782"/>
              <a:ext cx="216024" cy="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箭头连接符 33"/>
            <p:cNvCxnSpPr/>
            <p:nvPr/>
          </p:nvCxnSpPr>
          <p:spPr>
            <a:xfrm>
              <a:off x="6008034" y="2859782"/>
              <a:ext cx="216024" cy="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箭头连接符 34"/>
            <p:cNvCxnSpPr/>
            <p:nvPr/>
          </p:nvCxnSpPr>
          <p:spPr>
            <a:xfrm>
              <a:off x="4648897" y="3244587"/>
              <a:ext cx="216024" cy="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/>
          <p:cNvSpPr txBox="1"/>
          <p:nvPr/>
        </p:nvSpPr>
        <p:spPr>
          <a:xfrm>
            <a:off x="5801522" y="3363838"/>
            <a:ext cx="2633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【</a:t>
            </a:r>
            <a:r>
              <a:rPr lang="zh-CN" altLang="en-US" sz="8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转入单位务必是上一级党组织</a:t>
            </a:r>
            <a:r>
              <a:rPr lang="en-US" altLang="zh-CN" sz="800" dirty="0" smtClean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】</a:t>
            </a:r>
            <a:r>
              <a:rPr lang="zh-CN" altLang="en-US" sz="800" dirty="0" smtClean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：</a:t>
            </a:r>
            <a:endParaRPr lang="en-US" altLang="zh-CN" sz="800" dirty="0" smtClean="0">
              <a:solidFill>
                <a:srgbClr val="00B05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r>
              <a:rPr lang="zh-CN" altLang="en-US" sz="800" dirty="0" smtClean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要转入物理系研究生党支部，则选择物理系党总支；</a:t>
            </a:r>
            <a:endParaRPr lang="en-US" altLang="zh-CN" sz="800" dirty="0" smtClean="0">
              <a:solidFill>
                <a:srgbClr val="00B05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r>
              <a:rPr lang="zh-CN" altLang="en-US" sz="8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</a:t>
            </a:r>
            <a:r>
              <a:rPr lang="zh-CN" altLang="en-US" sz="800" dirty="0" smtClean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转入海洋科学与工程系党支部，则选择工学院党委；</a:t>
            </a:r>
            <a:endParaRPr lang="en-US" altLang="zh-CN" sz="800" dirty="0" smtClean="0">
              <a:solidFill>
                <a:srgbClr val="00B0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8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</a:t>
            </a:r>
            <a:r>
              <a:rPr lang="zh-CN" altLang="en-US" sz="800" dirty="0" smtClean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转入财务部党支部，则选择南方科技大学党委。</a:t>
            </a:r>
            <a:endParaRPr lang="zh-CN" alt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下箭头标注 1"/>
          <p:cNvSpPr>
            <a:spLocks noChangeArrowheads="1"/>
          </p:cNvSpPr>
          <p:nvPr/>
        </p:nvSpPr>
        <p:spPr bwMode="auto">
          <a:xfrm>
            <a:off x="694652" y="1131590"/>
            <a:ext cx="1368152" cy="720080"/>
          </a:xfrm>
          <a:prstGeom prst="downArrowCallout">
            <a:avLst>
              <a:gd name="adj1" fmla="val 24995"/>
              <a:gd name="adj2" fmla="val 25000"/>
              <a:gd name="adj3" fmla="val 25000"/>
              <a:gd name="adj4" fmla="val 64977"/>
            </a:avLst>
          </a:prstGeom>
          <a:solidFill>
            <a:schemeClr val="accent6">
              <a:lumMod val="20000"/>
              <a:lumOff val="80000"/>
              <a:alpha val="48000"/>
            </a:schemeClr>
          </a:solidFill>
          <a:ln w="19050">
            <a:solidFill>
              <a:srgbClr val="243F6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申请转入</a:t>
            </a:r>
            <a:endParaRPr kumimoji="0" lang="zh-CN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8" name="下箭头标注 4"/>
          <p:cNvSpPr>
            <a:spLocks noChangeArrowheads="1"/>
          </p:cNvSpPr>
          <p:nvPr/>
        </p:nvSpPr>
        <p:spPr bwMode="auto">
          <a:xfrm>
            <a:off x="694653" y="1993337"/>
            <a:ext cx="1368151" cy="722429"/>
          </a:xfrm>
          <a:prstGeom prst="downArrowCallout">
            <a:avLst>
              <a:gd name="adj1" fmla="val 24995"/>
              <a:gd name="adj2" fmla="val 25000"/>
              <a:gd name="adj3" fmla="val 25000"/>
              <a:gd name="adj4" fmla="val 64977"/>
            </a:avLst>
          </a:prstGeom>
          <a:solidFill>
            <a:schemeClr val="accent6">
              <a:lumMod val="20000"/>
              <a:lumOff val="80000"/>
              <a:alpha val="48000"/>
            </a:schemeClr>
          </a:solidFill>
          <a:ln w="19050">
            <a:solidFill>
              <a:srgbClr val="243F6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办理介绍信</a:t>
            </a:r>
            <a:endParaRPr kumimoji="0" lang="zh-CN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9" name="矩形 5"/>
          <p:cNvSpPr>
            <a:spLocks noChangeArrowheads="1"/>
          </p:cNvSpPr>
          <p:nvPr/>
        </p:nvSpPr>
        <p:spPr bwMode="auto">
          <a:xfrm>
            <a:off x="7270415" y="1059582"/>
            <a:ext cx="1238250" cy="638175"/>
          </a:xfrm>
          <a:prstGeom prst="rect">
            <a:avLst/>
          </a:prstGeom>
          <a:noFill/>
          <a:ln w="19050">
            <a:solidFill>
              <a:srgbClr val="243F6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zh-CN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党支部书记</a:t>
            </a: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/</a:t>
            </a:r>
            <a:r>
              <a:rPr kumimoji="0" lang="zh-CN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组织委员</a:t>
            </a:r>
            <a:endParaRPr kumimoji="0" lang="zh-CN" alt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10" name="矩形 6"/>
          <p:cNvSpPr>
            <a:spLocks noChangeArrowheads="1"/>
          </p:cNvSpPr>
          <p:nvPr/>
        </p:nvSpPr>
        <p:spPr bwMode="auto">
          <a:xfrm>
            <a:off x="7263358" y="1923678"/>
            <a:ext cx="1238250" cy="638175"/>
          </a:xfrm>
          <a:prstGeom prst="rect">
            <a:avLst/>
          </a:prstGeom>
          <a:noFill/>
          <a:ln w="19050">
            <a:solidFill>
              <a:srgbClr val="243F6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原单位</a:t>
            </a:r>
            <a:endParaRPr kumimoji="0" lang="zh-CN" altLang="zh-CN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党组织</a:t>
            </a:r>
            <a:endParaRPr kumimoji="0" lang="zh-CN" altLang="zh-CN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0" y="0"/>
            <a:ext cx="6743324" cy="430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</a:t>
            </a:r>
            <a:r>
              <a:rPr kumimoji="0" lang="zh-CN" altLang="zh-CN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南方科技大学党组织关系转移办理流程</a:t>
            </a:r>
            <a:r>
              <a:rPr kumimoji="0" lang="zh-CN" altLang="en-US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zh-CN" altLang="en-US" sz="2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省</a:t>
            </a:r>
            <a:r>
              <a:rPr kumimoji="0" lang="zh-CN" altLang="en-US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内转入）</a:t>
            </a:r>
            <a:endParaRPr kumimoji="0" lang="zh-CN" altLang="zh-CN" sz="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2910430" y="253472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zh-C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13" name="下箭头标注 4"/>
          <p:cNvSpPr>
            <a:spLocks noChangeArrowheads="1"/>
          </p:cNvSpPr>
          <p:nvPr/>
        </p:nvSpPr>
        <p:spPr bwMode="auto">
          <a:xfrm>
            <a:off x="694653" y="2904054"/>
            <a:ext cx="1368151" cy="963839"/>
          </a:xfrm>
          <a:prstGeom prst="downArrowCallout">
            <a:avLst>
              <a:gd name="adj1" fmla="val 24995"/>
              <a:gd name="adj2" fmla="val 25000"/>
              <a:gd name="adj3" fmla="val 25000"/>
              <a:gd name="adj4" fmla="val 64977"/>
            </a:avLst>
          </a:prstGeom>
          <a:solidFill>
            <a:schemeClr val="accent6">
              <a:lumMod val="20000"/>
              <a:lumOff val="80000"/>
              <a:alpha val="50000"/>
            </a:schemeClr>
          </a:solidFill>
          <a:ln w="19050">
            <a:solidFill>
              <a:srgbClr val="243F6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办理转入</a:t>
            </a:r>
            <a:endParaRPr kumimoji="0" lang="zh-CN" altLang="zh-CN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15" name="矩形 6"/>
          <p:cNvSpPr>
            <a:spLocks noChangeArrowheads="1"/>
          </p:cNvSpPr>
          <p:nvPr/>
        </p:nvSpPr>
        <p:spPr bwMode="auto">
          <a:xfrm>
            <a:off x="683568" y="4083919"/>
            <a:ext cx="1390320" cy="638175"/>
          </a:xfrm>
          <a:prstGeom prst="rect">
            <a:avLst/>
          </a:prstGeom>
          <a:solidFill>
            <a:schemeClr val="accent6">
              <a:lumMod val="20000"/>
              <a:lumOff val="80000"/>
              <a:alpha val="48000"/>
            </a:schemeClr>
          </a:solidFill>
          <a:ln w="19050">
            <a:solidFill>
              <a:srgbClr val="243F6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支部报到</a:t>
            </a:r>
            <a:endParaRPr kumimoji="0" lang="zh-CN" altLang="zh-CN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19" name="矩形 5"/>
          <p:cNvSpPr>
            <a:spLocks noChangeArrowheads="1"/>
          </p:cNvSpPr>
          <p:nvPr/>
        </p:nvSpPr>
        <p:spPr bwMode="auto">
          <a:xfrm>
            <a:off x="7263358" y="4083919"/>
            <a:ext cx="1238250" cy="638175"/>
          </a:xfrm>
          <a:prstGeom prst="rect">
            <a:avLst/>
          </a:prstGeom>
          <a:noFill/>
          <a:ln w="19050">
            <a:solidFill>
              <a:srgbClr val="243F6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zh-CN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党支部书记</a:t>
            </a: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/</a:t>
            </a:r>
            <a:r>
              <a:rPr kumimoji="0" lang="zh-CN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组织委员</a:t>
            </a:r>
            <a:endParaRPr kumimoji="0" lang="zh-CN" alt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21" name="圆角矩形 20"/>
          <p:cNvSpPr/>
          <p:nvPr/>
        </p:nvSpPr>
        <p:spPr>
          <a:xfrm>
            <a:off x="467544" y="483518"/>
            <a:ext cx="1800200" cy="43204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办理阶段</a:t>
            </a:r>
            <a:endParaRPr lang="zh-CN" altLang="en-US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2" name="圆角矩形 21"/>
          <p:cNvSpPr/>
          <p:nvPr/>
        </p:nvSpPr>
        <p:spPr>
          <a:xfrm>
            <a:off x="3707904" y="483518"/>
            <a:ext cx="1800200" cy="43204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办理内容</a:t>
            </a:r>
            <a:endParaRPr lang="zh-CN" altLang="en-US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3" name="圆角矩形 22"/>
          <p:cNvSpPr/>
          <p:nvPr/>
        </p:nvSpPr>
        <p:spPr>
          <a:xfrm>
            <a:off x="6948264" y="483518"/>
            <a:ext cx="1800200" cy="43204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责任主体</a:t>
            </a:r>
            <a:endParaRPr lang="zh-CN" altLang="en-US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55" name="直接连接符 54"/>
          <p:cNvCxnSpPr>
            <a:stCxn id="13" idx="3"/>
          </p:cNvCxnSpPr>
          <p:nvPr/>
        </p:nvCxnSpPr>
        <p:spPr>
          <a:xfrm>
            <a:off x="2062804" y="3217191"/>
            <a:ext cx="520761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/>
          <p:cNvCxnSpPr/>
          <p:nvPr/>
        </p:nvCxnSpPr>
        <p:spPr>
          <a:xfrm flipV="1">
            <a:off x="2073888" y="4359693"/>
            <a:ext cx="5177519" cy="179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/>
          <p:cNvCxnSpPr/>
          <p:nvPr/>
        </p:nvCxnSpPr>
        <p:spPr>
          <a:xfrm flipV="1">
            <a:off x="2073888" y="2211710"/>
            <a:ext cx="5177519" cy="179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2897895" y="1779662"/>
          <a:ext cx="3330289" cy="720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71724"/>
                <a:gridCol w="1358565"/>
              </a:tblGrid>
              <a:tr h="262055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CN" sz="1200" kern="100" dirty="0">
                          <a:effectLst/>
                        </a:rPr>
                        <a:t>介绍信抬头</a:t>
                      </a:r>
                      <a:endParaRPr lang="zh-CN" sz="1200" kern="100" dirty="0">
                        <a:effectLst/>
                        <a:latin typeface="Calibri" panose="020F0502020204030204"/>
                        <a:ea typeface="仿宋" panose="02010609060101010101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200" b="1" kern="1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办理方式</a:t>
                      </a:r>
                      <a:endParaRPr lang="zh-CN" sz="1200" b="1" kern="1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364480"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CN" sz="1200" b="0" kern="100" dirty="0" smtClean="0">
                          <a:solidFill>
                            <a:schemeClr val="tx1"/>
                          </a:solidFill>
                          <a:effectLst/>
                        </a:rPr>
                        <a:t>中共南方科技大学委员会</a:t>
                      </a:r>
                      <a:endParaRPr lang="zh-CN" sz="12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/>
                        <a:ea typeface="仿宋" panose="02010609060101010101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200" kern="1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电子版网上办理</a:t>
                      </a:r>
                      <a:endParaRPr lang="zh-CN" sz="120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58" name="直接连接符 57"/>
          <p:cNvCxnSpPr/>
          <p:nvPr/>
        </p:nvCxnSpPr>
        <p:spPr>
          <a:xfrm flipV="1">
            <a:off x="2063170" y="1329656"/>
            <a:ext cx="5177519" cy="179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组合 62"/>
          <p:cNvGrpSpPr/>
          <p:nvPr/>
        </p:nvGrpSpPr>
        <p:grpSpPr>
          <a:xfrm>
            <a:off x="2995112" y="997471"/>
            <a:ext cx="3146720" cy="638175"/>
            <a:chOff x="2771800" y="976305"/>
            <a:chExt cx="3146720" cy="638175"/>
          </a:xfrm>
        </p:grpSpPr>
        <p:sp>
          <p:nvSpPr>
            <p:cNvPr id="7" name="矩形 3"/>
            <p:cNvSpPr>
              <a:spLocks noChangeArrowheads="1"/>
            </p:cNvSpPr>
            <p:nvPr/>
          </p:nvSpPr>
          <p:spPr bwMode="auto">
            <a:xfrm>
              <a:off x="2771800" y="976305"/>
              <a:ext cx="2276475" cy="63817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243F60"/>
              </a:solidFill>
              <a:miter lim="800000"/>
            </a:ln>
          </p:spPr>
          <p:txBody>
            <a:bodyPr vert="horz" wrap="square" lIns="91440" tIns="45720" rIns="91440" bIns="45720" numCol="1" anchor="ctr" anchorCtr="0" compatLnSpc="1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zh-CN" altLang="zh-CN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党员本人向所在院系</a:t>
              </a:r>
              <a:r>
                <a:rPr kumimoji="0" lang="en-US" altLang="zh-CN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/</a:t>
              </a:r>
              <a:r>
                <a:rPr kumimoji="0" lang="zh-CN" altLang="en-US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部门党支部提出申请</a:t>
              </a:r>
              <a:endParaRPr kumimoji="0" lang="zh-CN" altLang="en-US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endParaRPr>
            </a:p>
          </p:txBody>
        </p:sp>
        <p:sp>
          <p:nvSpPr>
            <p:cNvPr id="62" name="矩形 3"/>
            <p:cNvSpPr>
              <a:spLocks noChangeArrowheads="1"/>
            </p:cNvSpPr>
            <p:nvPr/>
          </p:nvSpPr>
          <p:spPr bwMode="auto">
            <a:xfrm>
              <a:off x="5040559" y="976305"/>
              <a:ext cx="877961" cy="63817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243F60"/>
              </a:solidFill>
              <a:miter lim="800000"/>
            </a:ln>
          </p:spPr>
          <p:txBody>
            <a:bodyPr vert="horz" wrap="square" lIns="91440" tIns="45720" rIns="91440" bIns="45720" numCol="1" anchor="ctr" anchorCtr="0" compatLnSpc="1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zh-CN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领取填写</a:t>
              </a:r>
              <a:r>
                <a:rPr kumimoji="0" lang="en-US" altLang="zh-CN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《</a:t>
              </a:r>
              <a:r>
                <a:rPr kumimoji="0" lang="zh-CN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党员信息采集表</a:t>
              </a:r>
              <a:r>
                <a:rPr kumimoji="0" lang="en-US" altLang="zh-CN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》</a:t>
              </a:r>
              <a:endParaRPr kumimoji="0" lang="zh-CN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endParaRPr>
            </a:p>
          </p:txBody>
        </p:sp>
      </p:grpSp>
      <p:sp>
        <p:nvSpPr>
          <p:cNvPr id="33" name="矩形 3"/>
          <p:cNvSpPr>
            <a:spLocks noChangeArrowheads="1"/>
          </p:cNvSpPr>
          <p:nvPr/>
        </p:nvSpPr>
        <p:spPr bwMode="auto">
          <a:xfrm flipH="1">
            <a:off x="5796136" y="2715766"/>
            <a:ext cx="1224138" cy="636751"/>
          </a:xfrm>
          <a:prstGeom prst="rect">
            <a:avLst/>
          </a:prstGeom>
          <a:solidFill>
            <a:schemeClr val="bg1"/>
          </a:solidFill>
          <a:ln w="12700">
            <a:solidFill>
              <a:srgbClr val="243F6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行政大厅审批深圳智慧党建，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同时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核对</a:t>
            </a:r>
            <a:r>
              <a:rPr kumimoji="0" lang="zh-CN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党统信息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，给党员开</a:t>
            </a:r>
            <a:r>
              <a:rPr lang="en-US" altLang="zh-CN" sz="1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《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报到通知</a:t>
            </a:r>
            <a:r>
              <a:rPr lang="en-US" altLang="zh-CN" sz="1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》</a:t>
            </a:r>
            <a:endParaRPr kumimoji="0" lang="zh-CN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2339752" y="2643758"/>
            <a:ext cx="3461770" cy="1141291"/>
            <a:chOff x="2910430" y="2541736"/>
            <a:chExt cx="3461770" cy="1174547"/>
          </a:xfrm>
        </p:grpSpPr>
        <p:sp>
          <p:nvSpPr>
            <p:cNvPr id="35" name="矩形 3"/>
            <p:cNvSpPr>
              <a:spLocks noChangeArrowheads="1"/>
            </p:cNvSpPr>
            <p:nvPr/>
          </p:nvSpPr>
          <p:spPr bwMode="auto">
            <a:xfrm>
              <a:off x="2910430" y="2541736"/>
              <a:ext cx="3461770" cy="117454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rgbClr val="C00000"/>
              </a:solidFill>
              <a:miter lim="800000"/>
            </a:ln>
          </p:spPr>
          <p:txBody>
            <a:bodyPr vert="horz" wrap="square" lIns="91440" tIns="45720" rIns="91440" bIns="45720" numCol="1" anchor="ctr" anchorCtr="0" compatLnSpc="1"/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1200" b="1" dirty="0" smtClean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深圳</a:t>
              </a:r>
              <a:r>
                <a:rPr kumimoji="0" lang="zh-CN" altLang="en-US" sz="1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智慧党建</a:t>
              </a:r>
              <a:r>
                <a:rPr kumimoji="0" lang="zh-CN" altLang="en-US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系统</a:t>
              </a:r>
              <a:r>
                <a:rPr kumimoji="0" lang="zh-CN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：</a:t>
              </a:r>
              <a:endParaRPr kumimoji="0" lang="en-US" altLang="zh-CN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endParaRP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zh-CN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微信</a:t>
              </a:r>
              <a:r>
                <a:rPr lang="zh-CN" altLang="en-US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关注</a:t>
              </a:r>
              <a:r>
                <a:rPr lang="zh-CN" altLang="en-US" sz="12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“深圳智慧党建”     登录（市内可直接登录，市外需先注册）       </a:t>
              </a:r>
              <a:r>
                <a:rPr kumimoji="0" lang="zh-CN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提交组织关系转接（</a:t>
              </a:r>
              <a:r>
                <a:rPr kumimoji="0" lang="en-US" altLang="zh-CN" sz="1000" b="0" i="0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【</a:t>
              </a:r>
              <a:r>
                <a:rPr kumimoji="0" lang="zh-CN" altLang="en-US" sz="1000" b="0" i="0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转入单位务必是上一级党组织</a:t>
              </a:r>
              <a:r>
                <a:rPr kumimoji="0" lang="en-US" altLang="zh-CN" sz="1000" b="0" i="0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】</a:t>
              </a:r>
              <a:r>
                <a:rPr lang="zh-CN" altLang="en-US" sz="1200" dirty="0" smtClean="0">
                  <a:ln>
                    <a:noFill/>
                  </a:ln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  <a:sym typeface="+mn-ea"/>
                </a:rPr>
                <a:t>拍照上传介绍信第二联</a:t>
              </a:r>
              <a:r>
                <a:rPr kumimoji="0" lang="zh-CN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 ）待审批流程到南方科技大学党委阶段，持</a:t>
              </a:r>
              <a:r>
                <a:rPr kumimoji="0" lang="en-US" altLang="zh-CN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《</a:t>
              </a:r>
              <a:r>
                <a:rPr kumimoji="0" lang="zh-CN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党员信息采集表</a:t>
              </a:r>
              <a:r>
                <a:rPr kumimoji="0" lang="en-US" altLang="zh-CN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》</a:t>
              </a:r>
              <a:r>
                <a:rPr kumimoji="0" lang="zh-CN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到行政服务大厅办理</a:t>
              </a:r>
              <a:r>
                <a:rPr lang="zh-CN" altLang="en-US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。</a:t>
              </a:r>
              <a:endParaRPr kumimoji="0" lang="en-US" altLang="zh-CN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endParaRPr>
            </a:p>
          </p:txBody>
        </p:sp>
        <p:cxnSp>
          <p:nvCxnSpPr>
            <p:cNvPr id="36" name="直接箭头连接符 35"/>
            <p:cNvCxnSpPr/>
            <p:nvPr/>
          </p:nvCxnSpPr>
          <p:spPr>
            <a:xfrm>
              <a:off x="4788024" y="2827007"/>
              <a:ext cx="216024" cy="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箭头连接符 36"/>
            <p:cNvCxnSpPr/>
            <p:nvPr/>
          </p:nvCxnSpPr>
          <p:spPr>
            <a:xfrm>
              <a:off x="4527253" y="3048592"/>
              <a:ext cx="216024" cy="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箭头连接符 37"/>
            <p:cNvCxnSpPr/>
            <p:nvPr/>
          </p:nvCxnSpPr>
          <p:spPr>
            <a:xfrm>
              <a:off x="5071978" y="3234723"/>
              <a:ext cx="216024" cy="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矩形 5"/>
          <p:cNvSpPr>
            <a:spLocks noChangeArrowheads="1"/>
          </p:cNvSpPr>
          <p:nvPr/>
        </p:nvSpPr>
        <p:spPr bwMode="auto">
          <a:xfrm>
            <a:off x="7256534" y="2715766"/>
            <a:ext cx="1238250" cy="637200"/>
          </a:xfrm>
          <a:prstGeom prst="rect">
            <a:avLst/>
          </a:prstGeom>
          <a:noFill/>
          <a:ln w="19050">
            <a:solidFill>
              <a:srgbClr val="243F6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党员本人</a:t>
            </a:r>
            <a:endParaRPr kumimoji="0" lang="zh-CN" alt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41" name="矩形 3"/>
          <p:cNvSpPr>
            <a:spLocks noChangeArrowheads="1"/>
          </p:cNvSpPr>
          <p:nvPr/>
        </p:nvSpPr>
        <p:spPr bwMode="auto">
          <a:xfrm>
            <a:off x="2566860" y="4059678"/>
            <a:ext cx="1224136" cy="638175"/>
          </a:xfrm>
          <a:prstGeom prst="rect">
            <a:avLst/>
          </a:prstGeom>
          <a:solidFill>
            <a:schemeClr val="bg1"/>
          </a:solidFill>
          <a:ln w="12700">
            <a:solidFill>
              <a:srgbClr val="243F6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zh-CN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持</a:t>
            </a:r>
            <a:r>
              <a:rPr lang="en-US" altLang="zh-CN" sz="12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《</a:t>
            </a:r>
            <a:r>
              <a:rPr lang="zh-CN" altLang="en-US" sz="1200" b="1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报到通知</a:t>
            </a:r>
            <a:r>
              <a:rPr lang="en-US" altLang="zh-CN" sz="12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》</a:t>
            </a:r>
            <a:r>
              <a:rPr kumimoji="0" lang="zh-CN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到支部报到</a:t>
            </a:r>
            <a:endParaRPr kumimoji="0" lang="zh-CN" alt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42" name="矩形 3"/>
          <p:cNvSpPr>
            <a:spLocks noChangeArrowheads="1"/>
          </p:cNvSpPr>
          <p:nvPr/>
        </p:nvSpPr>
        <p:spPr bwMode="auto">
          <a:xfrm>
            <a:off x="3779912" y="3939902"/>
            <a:ext cx="2952328" cy="8435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C0000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同步办理</a:t>
            </a:r>
            <a:r>
              <a:rPr lang="zh-CN" altLang="en-US" sz="1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深圳</a:t>
            </a:r>
            <a:r>
              <a:rPr kumimoji="0" lang="zh-CN" altLang="en-US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智慧党建</a:t>
            </a:r>
            <a:r>
              <a:rPr kumimoji="0" lang="zh-CN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系统报到</a:t>
            </a:r>
            <a:r>
              <a:rPr kumimoji="0" lang="zh-CN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：</a:t>
            </a:r>
            <a:endParaRPr kumimoji="0" lang="en-US" altLang="zh-CN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组织委员登录深圳智慧党建电脑客户端，进入党务菜单</a:t>
            </a:r>
            <a:r>
              <a:rPr kumimoji="0" lang="zh-CN" alt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    组织关系转接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</a:t>
            </a:r>
            <a:r>
              <a:rPr lang="en-US" altLang="zh-CN" sz="1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   </a:t>
            </a:r>
            <a:r>
              <a:rPr kumimoji="0" lang="zh-CN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点击</a:t>
            </a:r>
            <a:r>
              <a:rPr kumimoji="0" lang="zh-CN" altLang="en-US" sz="1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报到或由党员扫码</a:t>
            </a:r>
            <a:r>
              <a:rPr kumimoji="0" lang="zh-CN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后完成</a:t>
            </a:r>
            <a:r>
              <a:rPr lang="zh-CN" altLang="en-US" sz="1200" dirty="0" smtClean="0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转入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。</a:t>
            </a:r>
            <a:endParaRPr kumimoji="0" lang="en-US" altLang="zh-CN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cxnSp>
        <p:nvCxnSpPr>
          <p:cNvPr id="43" name="直接箭头连接符 42"/>
          <p:cNvCxnSpPr/>
          <p:nvPr/>
        </p:nvCxnSpPr>
        <p:spPr>
          <a:xfrm>
            <a:off x="4801570" y="4443958"/>
            <a:ext cx="216024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箭头连接符 43"/>
          <p:cNvCxnSpPr/>
          <p:nvPr/>
        </p:nvCxnSpPr>
        <p:spPr>
          <a:xfrm>
            <a:off x="6002573" y="4443958"/>
            <a:ext cx="216024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826505" y="3355127"/>
            <a:ext cx="2633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【</a:t>
            </a:r>
            <a:r>
              <a:rPr lang="zh-CN" altLang="en-US" sz="8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转入单位务必是上一级党组织</a:t>
            </a:r>
            <a:r>
              <a:rPr lang="en-US" altLang="zh-CN" sz="800" dirty="0" smtClean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】</a:t>
            </a:r>
            <a:r>
              <a:rPr lang="zh-CN" altLang="en-US" sz="800" dirty="0" smtClean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：</a:t>
            </a:r>
            <a:endParaRPr lang="en-US" altLang="zh-CN" sz="800" dirty="0" smtClean="0">
              <a:solidFill>
                <a:srgbClr val="00B05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r>
              <a:rPr lang="zh-CN" altLang="en-US" sz="800" dirty="0" smtClean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要转入物理系研究生党支部，则选择物理系党总支；</a:t>
            </a:r>
            <a:endParaRPr lang="en-US" altLang="zh-CN" sz="800" dirty="0" smtClean="0">
              <a:solidFill>
                <a:srgbClr val="00B05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r>
              <a:rPr lang="zh-CN" altLang="en-US" sz="8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</a:t>
            </a:r>
            <a:r>
              <a:rPr lang="zh-CN" altLang="en-US" sz="800" dirty="0" smtClean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转入海洋科学与工程系党支部，则选择工学院党委；</a:t>
            </a:r>
            <a:endParaRPr lang="en-US" altLang="zh-CN" sz="800" dirty="0" smtClean="0">
              <a:solidFill>
                <a:srgbClr val="00B0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8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</a:t>
            </a:r>
            <a:r>
              <a:rPr lang="zh-CN" altLang="en-US" sz="800" dirty="0" smtClean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转入财务部党支部，则选择南方科技大学党委。</a:t>
            </a:r>
            <a:endParaRPr lang="zh-CN" alt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下箭头标注 1"/>
          <p:cNvSpPr>
            <a:spLocks noChangeArrowheads="1"/>
          </p:cNvSpPr>
          <p:nvPr/>
        </p:nvSpPr>
        <p:spPr bwMode="auto">
          <a:xfrm>
            <a:off x="694652" y="1409725"/>
            <a:ext cx="1368152" cy="720080"/>
          </a:xfrm>
          <a:prstGeom prst="downArrowCallout">
            <a:avLst>
              <a:gd name="adj1" fmla="val 24995"/>
              <a:gd name="adj2" fmla="val 25000"/>
              <a:gd name="adj3" fmla="val 25000"/>
              <a:gd name="adj4" fmla="val 64977"/>
            </a:avLst>
          </a:prstGeom>
          <a:solidFill>
            <a:schemeClr val="accent6">
              <a:lumMod val="20000"/>
              <a:lumOff val="80000"/>
              <a:alpha val="48000"/>
            </a:schemeClr>
          </a:solidFill>
          <a:ln w="19050">
            <a:solidFill>
              <a:srgbClr val="243F6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申请转入</a:t>
            </a:r>
            <a:endParaRPr kumimoji="0" lang="zh-CN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9" name="矩形 5"/>
          <p:cNvSpPr>
            <a:spLocks noChangeArrowheads="1"/>
          </p:cNvSpPr>
          <p:nvPr/>
        </p:nvSpPr>
        <p:spPr bwMode="auto">
          <a:xfrm>
            <a:off x="7236296" y="1275606"/>
            <a:ext cx="1238250" cy="638175"/>
          </a:xfrm>
          <a:prstGeom prst="rect">
            <a:avLst/>
          </a:prstGeom>
          <a:noFill/>
          <a:ln w="19050">
            <a:solidFill>
              <a:srgbClr val="243F6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zh-CN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党支部书记</a:t>
            </a: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/</a:t>
            </a:r>
            <a:r>
              <a:rPr kumimoji="0" lang="zh-CN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组织委员</a:t>
            </a:r>
            <a:endParaRPr kumimoji="0" lang="zh-CN" alt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0" y="0"/>
            <a:ext cx="6743324" cy="430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</a:t>
            </a:r>
            <a:r>
              <a:rPr kumimoji="0" lang="zh-CN" altLang="zh-CN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南方科技大学党组织关系转移办理流程</a:t>
            </a:r>
            <a:r>
              <a:rPr kumimoji="0" lang="zh-CN" altLang="en-US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zh-CN" altLang="en-US" sz="2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校</a:t>
            </a:r>
            <a:r>
              <a:rPr lang="zh-CN" altLang="en-US" sz="22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内转移</a:t>
            </a:r>
            <a:r>
              <a:rPr kumimoji="0" lang="zh-CN" altLang="en-US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endParaRPr kumimoji="0" lang="zh-CN" altLang="zh-CN" sz="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2910430" y="296676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zh-C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15" name="矩形 6"/>
          <p:cNvSpPr>
            <a:spLocks noChangeArrowheads="1"/>
          </p:cNvSpPr>
          <p:nvPr/>
        </p:nvSpPr>
        <p:spPr bwMode="auto">
          <a:xfrm>
            <a:off x="672484" y="2503214"/>
            <a:ext cx="1390320" cy="638175"/>
          </a:xfrm>
          <a:prstGeom prst="rect">
            <a:avLst/>
          </a:prstGeom>
          <a:solidFill>
            <a:schemeClr val="accent6">
              <a:lumMod val="20000"/>
              <a:lumOff val="80000"/>
              <a:alpha val="48000"/>
            </a:schemeClr>
          </a:solidFill>
          <a:ln w="19050">
            <a:solidFill>
              <a:srgbClr val="243F6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办理转移</a:t>
            </a:r>
            <a:endParaRPr kumimoji="0" lang="zh-CN" altLang="zh-CN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21" name="圆角矩形 20"/>
          <p:cNvSpPr/>
          <p:nvPr/>
        </p:nvSpPr>
        <p:spPr>
          <a:xfrm>
            <a:off x="467544" y="483518"/>
            <a:ext cx="1800200" cy="43204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办理阶段</a:t>
            </a:r>
            <a:endParaRPr lang="zh-CN" altLang="en-US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2" name="圆角矩形 21"/>
          <p:cNvSpPr/>
          <p:nvPr/>
        </p:nvSpPr>
        <p:spPr>
          <a:xfrm>
            <a:off x="3707904" y="483518"/>
            <a:ext cx="1800200" cy="43204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办理内容</a:t>
            </a:r>
            <a:endParaRPr lang="zh-CN" altLang="en-US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3" name="圆角矩形 22"/>
          <p:cNvSpPr/>
          <p:nvPr/>
        </p:nvSpPr>
        <p:spPr>
          <a:xfrm>
            <a:off x="6948264" y="483518"/>
            <a:ext cx="1800200" cy="43204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责任主体</a:t>
            </a:r>
            <a:endParaRPr lang="zh-CN" altLang="en-US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55" name="直接连接符 54"/>
          <p:cNvCxnSpPr/>
          <p:nvPr/>
        </p:nvCxnSpPr>
        <p:spPr>
          <a:xfrm>
            <a:off x="2062804" y="2740870"/>
            <a:ext cx="520761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/>
          <p:cNvCxnSpPr/>
          <p:nvPr/>
        </p:nvCxnSpPr>
        <p:spPr>
          <a:xfrm flipV="1">
            <a:off x="2063170" y="1607791"/>
            <a:ext cx="5177519" cy="179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 3"/>
          <p:cNvSpPr>
            <a:spLocks noChangeArrowheads="1"/>
          </p:cNvSpPr>
          <p:nvPr/>
        </p:nvSpPr>
        <p:spPr bwMode="auto">
          <a:xfrm flipH="1">
            <a:off x="5364088" y="2434418"/>
            <a:ext cx="1152128" cy="636751"/>
          </a:xfrm>
          <a:prstGeom prst="rect">
            <a:avLst/>
          </a:prstGeom>
          <a:solidFill>
            <a:schemeClr val="bg1"/>
          </a:solidFill>
          <a:ln w="12700">
            <a:solidFill>
              <a:srgbClr val="243F6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行政大厅审批深圳智慧党建，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同时在党统里进行“内部调动”</a:t>
            </a:r>
            <a:endParaRPr kumimoji="0" lang="zh-CN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2910430" y="2211709"/>
            <a:ext cx="2461818" cy="1124391"/>
            <a:chOff x="2910430" y="2541736"/>
            <a:chExt cx="2892636" cy="1174547"/>
          </a:xfrm>
        </p:grpSpPr>
        <p:sp>
          <p:nvSpPr>
            <p:cNvPr id="35" name="矩形 3"/>
            <p:cNvSpPr>
              <a:spLocks noChangeArrowheads="1"/>
            </p:cNvSpPr>
            <p:nvPr/>
          </p:nvSpPr>
          <p:spPr bwMode="auto">
            <a:xfrm>
              <a:off x="2910430" y="2541736"/>
              <a:ext cx="2892636" cy="117454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rgbClr val="C00000"/>
              </a:solidFill>
              <a:miter lim="800000"/>
            </a:ln>
          </p:spPr>
          <p:txBody>
            <a:bodyPr vert="horz" wrap="square" lIns="91440" tIns="45720" rIns="91440" bIns="45720" numCol="1" anchor="ctr" anchorCtr="0" compatLnSpc="1"/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1200" b="1" dirty="0" smtClean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深圳</a:t>
              </a:r>
              <a:r>
                <a:rPr kumimoji="0" lang="zh-CN" altLang="en-US" sz="1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智慧党建</a:t>
              </a:r>
              <a:r>
                <a:rPr kumimoji="0" lang="zh-CN" altLang="en-US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系统</a:t>
              </a:r>
              <a:r>
                <a:rPr kumimoji="0" lang="zh-CN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：</a:t>
              </a:r>
              <a:endParaRPr kumimoji="0" lang="en-US" altLang="zh-CN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endParaRP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登录“深圳智慧党建” </a:t>
              </a:r>
              <a:r>
                <a:rPr lang="zh-CN" altLang="en-US" sz="12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    </a:t>
              </a:r>
              <a:r>
                <a:rPr kumimoji="0" lang="zh-CN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提交组织关系转接</a:t>
              </a:r>
              <a:r>
                <a:rPr kumimoji="0" lang="en-US" altLang="zh-CN" sz="1000" b="0" i="0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【</a:t>
              </a:r>
              <a:r>
                <a:rPr kumimoji="0" lang="zh-CN" altLang="en-US" sz="1000" b="0" i="0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转入单位务必是上一级党组织</a:t>
              </a:r>
              <a:r>
                <a:rPr kumimoji="0" lang="en-US" altLang="zh-CN" sz="1000" b="0" i="0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】</a:t>
              </a:r>
              <a:r>
                <a:rPr kumimoji="0" lang="zh-CN" altLang="en-US" sz="1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（转出原因请填写转入的党支部名称）</a:t>
              </a:r>
              <a:r>
                <a:rPr kumimoji="0" lang="zh-CN" altLang="en-US" sz="1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      </a:t>
              </a:r>
              <a:r>
                <a:rPr kumimoji="0" lang="zh-CN" altLang="en-US" sz="1200" b="0" i="0" u="none" strike="noStrike" cap="none" normalizeH="0" baseline="0" dirty="0" smtClean="0">
                  <a:ln>
                    <a:noFill/>
                  </a:ln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到现支部</a:t>
              </a:r>
              <a:r>
                <a:rPr kumimoji="0" lang="zh-CN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完成报到</a:t>
              </a:r>
              <a:endParaRPr kumimoji="0" lang="en-US" altLang="zh-CN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endParaRPr>
            </a:p>
          </p:txBody>
        </p:sp>
        <p:cxnSp>
          <p:nvCxnSpPr>
            <p:cNvPr id="37" name="直接箭头连接符 36"/>
            <p:cNvCxnSpPr/>
            <p:nvPr/>
          </p:nvCxnSpPr>
          <p:spPr>
            <a:xfrm>
              <a:off x="4770449" y="2952697"/>
              <a:ext cx="216024" cy="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箭头连接符 37"/>
            <p:cNvCxnSpPr/>
            <p:nvPr/>
          </p:nvCxnSpPr>
          <p:spPr>
            <a:xfrm>
              <a:off x="3659986" y="3499418"/>
              <a:ext cx="216024" cy="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矩形 5"/>
          <p:cNvSpPr>
            <a:spLocks noChangeArrowheads="1"/>
          </p:cNvSpPr>
          <p:nvPr/>
        </p:nvSpPr>
        <p:spPr bwMode="auto">
          <a:xfrm>
            <a:off x="7279310" y="2417569"/>
            <a:ext cx="1238250" cy="637200"/>
          </a:xfrm>
          <a:prstGeom prst="rect">
            <a:avLst/>
          </a:prstGeom>
          <a:noFill/>
          <a:ln w="19050">
            <a:solidFill>
              <a:srgbClr val="243F6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党员本人</a:t>
            </a:r>
            <a:endParaRPr kumimoji="0" lang="zh-CN" alt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372248" y="3067977"/>
            <a:ext cx="2633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【</a:t>
            </a:r>
            <a:r>
              <a:rPr lang="zh-CN" altLang="en-US" sz="8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转入单位务必是上一级党组织</a:t>
            </a:r>
            <a:r>
              <a:rPr lang="en-US" altLang="zh-CN" sz="800" dirty="0" smtClean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】</a:t>
            </a:r>
            <a:r>
              <a:rPr lang="zh-CN" altLang="en-US" sz="800" dirty="0" smtClean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：</a:t>
            </a:r>
            <a:endParaRPr lang="en-US" altLang="zh-CN" sz="800" dirty="0" smtClean="0">
              <a:solidFill>
                <a:srgbClr val="00B05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r>
              <a:rPr lang="zh-CN" altLang="en-US" sz="800" dirty="0" smtClean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要转入物理系研究生党支部，则选择物理系党总支；</a:t>
            </a:r>
            <a:endParaRPr lang="en-US" altLang="zh-CN" sz="800" dirty="0" smtClean="0">
              <a:solidFill>
                <a:srgbClr val="00B05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r>
              <a:rPr lang="zh-CN" altLang="en-US" sz="8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</a:t>
            </a:r>
            <a:r>
              <a:rPr lang="zh-CN" altLang="en-US" sz="800" dirty="0" smtClean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转入海洋科学与工程系党支部，则选择工学院党委；</a:t>
            </a:r>
            <a:endParaRPr lang="en-US" altLang="zh-CN" sz="800" dirty="0" smtClean="0">
              <a:solidFill>
                <a:srgbClr val="00B0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8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</a:t>
            </a:r>
            <a:r>
              <a:rPr lang="zh-CN" altLang="en-US" sz="800" dirty="0" smtClean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转入财务部党支部，则选择南方科技大学党委。</a:t>
            </a:r>
            <a:endParaRPr lang="zh-CN" altLang="en-US" sz="800" dirty="0"/>
          </a:p>
        </p:txBody>
      </p:sp>
      <p:grpSp>
        <p:nvGrpSpPr>
          <p:cNvPr id="45" name="组合 44"/>
          <p:cNvGrpSpPr/>
          <p:nvPr/>
        </p:nvGrpSpPr>
        <p:grpSpPr>
          <a:xfrm>
            <a:off x="2699792" y="1275606"/>
            <a:ext cx="3442040" cy="638175"/>
            <a:chOff x="2620496" y="976305"/>
            <a:chExt cx="3298024" cy="638175"/>
          </a:xfrm>
        </p:grpSpPr>
        <p:sp>
          <p:nvSpPr>
            <p:cNvPr id="46" name="矩形 3"/>
            <p:cNvSpPr>
              <a:spLocks noChangeArrowheads="1"/>
            </p:cNvSpPr>
            <p:nvPr/>
          </p:nvSpPr>
          <p:spPr bwMode="auto">
            <a:xfrm>
              <a:off x="2620496" y="976305"/>
              <a:ext cx="2528440" cy="63817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243F60"/>
              </a:solidFill>
              <a:miter lim="800000"/>
            </a:ln>
          </p:spPr>
          <p:txBody>
            <a:bodyPr vert="horz" wrap="square" lIns="91440" tIns="45720" rIns="91440" bIns="45720" numCol="1" anchor="ctr" anchorCtr="0" compatLnSpc="1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zh-CN" altLang="zh-CN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党员本人向所在院系</a:t>
              </a:r>
              <a:r>
                <a:rPr kumimoji="0" lang="en-US" altLang="zh-CN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/</a:t>
              </a:r>
              <a:r>
                <a:rPr kumimoji="0" lang="zh-CN" altLang="en-US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部门党支部提出转入申请</a:t>
              </a:r>
              <a:endParaRPr kumimoji="0" lang="zh-CN" altLang="en-US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endParaRPr>
            </a:p>
          </p:txBody>
        </p:sp>
        <p:sp>
          <p:nvSpPr>
            <p:cNvPr id="47" name="矩形 3"/>
            <p:cNvSpPr>
              <a:spLocks noChangeArrowheads="1"/>
            </p:cNvSpPr>
            <p:nvPr/>
          </p:nvSpPr>
          <p:spPr bwMode="auto">
            <a:xfrm>
              <a:off x="5148936" y="976305"/>
              <a:ext cx="769584" cy="63817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243F60"/>
              </a:solidFill>
              <a:miter lim="800000"/>
            </a:ln>
          </p:spPr>
          <p:txBody>
            <a:bodyPr vert="horz" wrap="square" lIns="91440" tIns="45720" rIns="91440" bIns="45720" numCol="1" anchor="ctr" anchorCtr="0" compatLnSpc="1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zh-CN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在原支部缴清党费</a:t>
              </a:r>
              <a:endParaRPr kumimoji="0" lang="zh-CN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下箭头标注 1"/>
          <p:cNvSpPr>
            <a:spLocks noChangeArrowheads="1"/>
          </p:cNvSpPr>
          <p:nvPr/>
        </p:nvSpPr>
        <p:spPr bwMode="auto">
          <a:xfrm>
            <a:off x="694652" y="1275606"/>
            <a:ext cx="1368152" cy="720080"/>
          </a:xfrm>
          <a:prstGeom prst="downArrowCallout">
            <a:avLst>
              <a:gd name="adj1" fmla="val 24995"/>
              <a:gd name="adj2" fmla="val 25000"/>
              <a:gd name="adj3" fmla="val 25000"/>
              <a:gd name="adj4" fmla="val 64977"/>
            </a:avLst>
          </a:prstGeom>
          <a:solidFill>
            <a:schemeClr val="accent6">
              <a:lumMod val="20000"/>
              <a:lumOff val="80000"/>
              <a:alpha val="48000"/>
            </a:schemeClr>
          </a:solidFill>
          <a:ln w="19050">
            <a:solidFill>
              <a:srgbClr val="243F6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申请转</a:t>
            </a:r>
            <a:r>
              <a:rPr kumimoji="0" lang="zh-CN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出</a:t>
            </a:r>
            <a:endParaRPr kumimoji="0" lang="zh-CN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8" name="下箭头标注 4"/>
          <p:cNvSpPr>
            <a:spLocks noChangeArrowheads="1"/>
          </p:cNvSpPr>
          <p:nvPr/>
        </p:nvSpPr>
        <p:spPr bwMode="auto">
          <a:xfrm>
            <a:off x="694653" y="2381113"/>
            <a:ext cx="1368151" cy="722429"/>
          </a:xfrm>
          <a:prstGeom prst="downArrowCallout">
            <a:avLst>
              <a:gd name="adj1" fmla="val 24995"/>
              <a:gd name="adj2" fmla="val 25000"/>
              <a:gd name="adj3" fmla="val 25000"/>
              <a:gd name="adj4" fmla="val 64977"/>
            </a:avLst>
          </a:prstGeom>
          <a:solidFill>
            <a:schemeClr val="accent6">
              <a:lumMod val="20000"/>
              <a:lumOff val="80000"/>
              <a:alpha val="48000"/>
            </a:schemeClr>
          </a:solidFill>
          <a:ln w="19050">
            <a:solidFill>
              <a:srgbClr val="243F6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办理转出</a:t>
            </a:r>
            <a:endParaRPr kumimoji="0" lang="zh-CN" altLang="zh-CN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9" name="矩形 5"/>
          <p:cNvSpPr>
            <a:spLocks noChangeArrowheads="1"/>
          </p:cNvSpPr>
          <p:nvPr/>
        </p:nvSpPr>
        <p:spPr bwMode="auto">
          <a:xfrm>
            <a:off x="7270415" y="1213495"/>
            <a:ext cx="1238250" cy="638175"/>
          </a:xfrm>
          <a:prstGeom prst="rect">
            <a:avLst/>
          </a:prstGeom>
          <a:noFill/>
          <a:ln w="19050">
            <a:solidFill>
              <a:srgbClr val="243F6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zh-CN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党支部书记</a:t>
            </a: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/</a:t>
            </a:r>
            <a:r>
              <a:rPr kumimoji="0" lang="zh-CN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组织委员</a:t>
            </a:r>
            <a:endParaRPr kumimoji="0" lang="zh-CN" alt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10" name="矩形 6"/>
          <p:cNvSpPr>
            <a:spLocks noChangeArrowheads="1"/>
          </p:cNvSpPr>
          <p:nvPr/>
        </p:nvSpPr>
        <p:spPr bwMode="auto">
          <a:xfrm>
            <a:off x="7263358" y="2239445"/>
            <a:ext cx="1238250" cy="806327"/>
          </a:xfrm>
          <a:prstGeom prst="rect">
            <a:avLst/>
          </a:prstGeom>
          <a:noFill/>
          <a:ln w="19050">
            <a:solidFill>
              <a:srgbClr val="243F6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学校行政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服务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大厅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88010550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0" y="0"/>
            <a:ext cx="6141832" cy="430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</a:t>
            </a:r>
            <a:r>
              <a:rPr kumimoji="0" lang="zh-CN" altLang="zh-CN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南方科技大学党组织关系转移办理流程</a:t>
            </a:r>
            <a:r>
              <a:rPr kumimoji="0" lang="zh-CN" altLang="en-US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（转出）</a:t>
            </a:r>
            <a:endParaRPr kumimoji="0" lang="zh-CN" altLang="zh-CN" sz="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2910430" y="292249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zh-C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15" name="矩形 6"/>
          <p:cNvSpPr>
            <a:spLocks noChangeArrowheads="1"/>
          </p:cNvSpPr>
          <p:nvPr/>
        </p:nvSpPr>
        <p:spPr bwMode="auto">
          <a:xfrm>
            <a:off x="683568" y="3520924"/>
            <a:ext cx="1390320" cy="638175"/>
          </a:xfrm>
          <a:prstGeom prst="rect">
            <a:avLst/>
          </a:prstGeom>
          <a:solidFill>
            <a:schemeClr val="accent6">
              <a:lumMod val="20000"/>
              <a:lumOff val="80000"/>
              <a:alpha val="48000"/>
            </a:schemeClr>
          </a:solidFill>
          <a:ln w="19050">
            <a:solidFill>
              <a:srgbClr val="243F6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办理介绍信</a:t>
            </a:r>
            <a:endParaRPr kumimoji="0" lang="zh-CN" altLang="zh-CN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20" name="矩形 5"/>
          <p:cNvSpPr>
            <a:spLocks noChangeArrowheads="1"/>
          </p:cNvSpPr>
          <p:nvPr/>
        </p:nvSpPr>
        <p:spPr bwMode="auto">
          <a:xfrm>
            <a:off x="7263358" y="3449068"/>
            <a:ext cx="1238250" cy="730174"/>
          </a:xfrm>
          <a:prstGeom prst="rect">
            <a:avLst/>
          </a:prstGeom>
          <a:noFill/>
          <a:ln w="19050">
            <a:solidFill>
              <a:srgbClr val="243F6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党员本人</a:t>
            </a:r>
            <a:endParaRPr kumimoji="0" lang="zh-CN" alt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21" name="圆角矩形 20"/>
          <p:cNvSpPr/>
          <p:nvPr/>
        </p:nvSpPr>
        <p:spPr>
          <a:xfrm>
            <a:off x="467544" y="555526"/>
            <a:ext cx="1800200" cy="43204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办理阶段</a:t>
            </a:r>
            <a:endParaRPr lang="zh-CN" altLang="en-US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2" name="圆角矩形 21"/>
          <p:cNvSpPr/>
          <p:nvPr/>
        </p:nvSpPr>
        <p:spPr>
          <a:xfrm>
            <a:off x="3707904" y="555526"/>
            <a:ext cx="1800200" cy="43204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办理内容</a:t>
            </a:r>
            <a:endParaRPr lang="zh-CN" altLang="en-US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3" name="圆角矩形 22"/>
          <p:cNvSpPr/>
          <p:nvPr/>
        </p:nvSpPr>
        <p:spPr>
          <a:xfrm>
            <a:off x="6948264" y="555526"/>
            <a:ext cx="1800200" cy="43204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责任主体</a:t>
            </a:r>
            <a:endParaRPr lang="zh-CN" altLang="en-US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55" name="直接连接符 54"/>
          <p:cNvCxnSpPr>
            <a:endCxn id="20" idx="1"/>
          </p:cNvCxnSpPr>
          <p:nvPr/>
        </p:nvCxnSpPr>
        <p:spPr>
          <a:xfrm flipV="1">
            <a:off x="2062804" y="3814155"/>
            <a:ext cx="5200554" cy="111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/>
          <p:cNvCxnSpPr/>
          <p:nvPr/>
        </p:nvCxnSpPr>
        <p:spPr>
          <a:xfrm flipV="1">
            <a:off x="2073888" y="2619925"/>
            <a:ext cx="5177519" cy="179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/>
          <p:cNvCxnSpPr/>
          <p:nvPr/>
        </p:nvCxnSpPr>
        <p:spPr>
          <a:xfrm flipV="1">
            <a:off x="2063170" y="1501832"/>
            <a:ext cx="5177519" cy="179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矩形 3"/>
          <p:cNvSpPr>
            <a:spLocks noChangeArrowheads="1"/>
          </p:cNvSpPr>
          <p:nvPr/>
        </p:nvSpPr>
        <p:spPr bwMode="auto">
          <a:xfrm>
            <a:off x="2594105" y="3463582"/>
            <a:ext cx="1944216" cy="806327"/>
          </a:xfrm>
          <a:prstGeom prst="rect">
            <a:avLst/>
          </a:prstGeom>
          <a:solidFill>
            <a:schemeClr val="bg1"/>
          </a:solidFill>
          <a:ln w="12700">
            <a:solidFill>
              <a:srgbClr val="243F6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凭</a:t>
            </a:r>
            <a:r>
              <a:rPr lang="zh-CN" altLang="en-US" sz="1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深圳智慧党建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系统党费缴纳证明，到行政服务大厅办理介绍信（告知介绍信抬头和党组织名称）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4466313" y="3305150"/>
          <a:ext cx="2265927" cy="1066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2620"/>
                <a:gridCol w="1553307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CN" sz="1200" kern="100" dirty="0">
                          <a:effectLst/>
                        </a:rPr>
                        <a:t>转出地</a:t>
                      </a:r>
                      <a:endParaRPr lang="zh-CN" sz="1200" kern="100" dirty="0">
                        <a:effectLst/>
                        <a:latin typeface="Calibri" panose="020F0502020204030204"/>
                        <a:ea typeface="仿宋" panose="02010609060101010101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200" b="1" kern="1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办理方式</a:t>
                      </a:r>
                      <a:endParaRPr lang="zh-CN" sz="1200" b="1" kern="1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CN" sz="1200" kern="100" dirty="0">
                          <a:effectLst/>
                        </a:rPr>
                        <a:t>省外</a:t>
                      </a:r>
                      <a:endParaRPr lang="zh-CN" sz="1200" kern="100" dirty="0">
                        <a:effectLst/>
                        <a:latin typeface="Calibri" panose="020F0502020204030204"/>
                        <a:ea typeface="仿宋" panose="02010609060101010101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200" kern="1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纸质版介绍信给本人</a:t>
                      </a:r>
                      <a:endParaRPr lang="zh-CN" sz="120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CN" sz="1200" kern="100">
                          <a:effectLst/>
                        </a:rPr>
                        <a:t>省内</a:t>
                      </a:r>
                      <a:endParaRPr lang="zh-CN" sz="1200" kern="100">
                        <a:effectLst/>
                        <a:latin typeface="Calibri" panose="020F0502020204030204"/>
                        <a:ea typeface="仿宋" panose="02010609060101010101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200" kern="1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电子版网上办理</a:t>
                      </a:r>
                      <a:endParaRPr lang="zh-CN" sz="120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0" name="矩形 3"/>
          <p:cNvSpPr>
            <a:spLocks noChangeArrowheads="1"/>
          </p:cNvSpPr>
          <p:nvPr/>
        </p:nvSpPr>
        <p:spPr bwMode="auto">
          <a:xfrm flipH="1">
            <a:off x="5425012" y="2294737"/>
            <a:ext cx="947188" cy="636751"/>
          </a:xfrm>
          <a:prstGeom prst="rect">
            <a:avLst/>
          </a:prstGeom>
          <a:solidFill>
            <a:schemeClr val="bg1"/>
          </a:solidFill>
          <a:ln w="12700">
            <a:solidFill>
              <a:srgbClr val="243F6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行政大厅审批深圳智慧党建</a:t>
            </a:r>
            <a:endParaRPr kumimoji="0" lang="zh-CN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32" name="矩形 3"/>
          <p:cNvSpPr>
            <a:spLocks noChangeArrowheads="1"/>
          </p:cNvSpPr>
          <p:nvPr/>
        </p:nvSpPr>
        <p:spPr bwMode="auto">
          <a:xfrm>
            <a:off x="2858161" y="2186484"/>
            <a:ext cx="2592288" cy="85325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C0000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12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深圳</a:t>
            </a:r>
            <a:r>
              <a:rPr kumimoji="0" lang="zh-CN" altLang="en-US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智慧党建</a:t>
            </a:r>
            <a:r>
              <a:rPr kumimoji="0" lang="zh-CN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系统</a:t>
            </a:r>
            <a:r>
              <a:rPr kumimoji="0" lang="zh-CN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：</a:t>
            </a:r>
            <a:endParaRPr kumimoji="0" lang="en-US" altLang="zh-CN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登录“深圳智慧党建”      </a:t>
            </a:r>
            <a:r>
              <a:rPr kumimoji="0" lang="zh-CN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提交组织关系转接        转出党组织关系</a:t>
            </a:r>
            <a:r>
              <a:rPr kumimoji="0" lang="en-US" altLang="zh-CN" sz="1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【</a:t>
            </a:r>
            <a:r>
              <a:rPr kumimoji="0" lang="zh-CN" altLang="en-US" sz="1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转入单位务必是接收党支部的上一级党组织</a:t>
            </a:r>
            <a:r>
              <a:rPr kumimoji="0" lang="en-US" altLang="zh-CN" sz="1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】</a:t>
            </a:r>
            <a:endParaRPr kumimoji="0" lang="en-US" altLang="zh-CN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cxnSp>
        <p:nvCxnSpPr>
          <p:cNvPr id="36" name="直接箭头连接符 35"/>
          <p:cNvCxnSpPr/>
          <p:nvPr/>
        </p:nvCxnSpPr>
        <p:spPr>
          <a:xfrm>
            <a:off x="3642336" y="2715211"/>
            <a:ext cx="216024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箭头连接符 38"/>
          <p:cNvCxnSpPr/>
          <p:nvPr/>
        </p:nvCxnSpPr>
        <p:spPr>
          <a:xfrm>
            <a:off x="4460182" y="2535583"/>
            <a:ext cx="216024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组合 24"/>
          <p:cNvGrpSpPr/>
          <p:nvPr/>
        </p:nvGrpSpPr>
        <p:grpSpPr>
          <a:xfrm>
            <a:off x="2915816" y="1275606"/>
            <a:ext cx="3442040" cy="638175"/>
            <a:chOff x="2620496" y="976305"/>
            <a:chExt cx="3298024" cy="638175"/>
          </a:xfrm>
        </p:grpSpPr>
        <p:sp>
          <p:nvSpPr>
            <p:cNvPr id="26" name="矩形 3"/>
            <p:cNvSpPr>
              <a:spLocks noChangeArrowheads="1"/>
            </p:cNvSpPr>
            <p:nvPr/>
          </p:nvSpPr>
          <p:spPr bwMode="auto">
            <a:xfrm>
              <a:off x="2620496" y="976305"/>
              <a:ext cx="2528440" cy="63817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243F60"/>
              </a:solidFill>
              <a:miter lim="800000"/>
            </a:ln>
          </p:spPr>
          <p:txBody>
            <a:bodyPr vert="horz" wrap="square" lIns="91440" tIns="45720" rIns="91440" bIns="45720" numCol="1" anchor="ctr" anchorCtr="0" compatLnSpc="1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zh-CN" altLang="zh-CN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党员本人向所在院系</a:t>
              </a:r>
              <a:r>
                <a:rPr kumimoji="0" lang="en-US" altLang="zh-CN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/</a:t>
              </a:r>
              <a:r>
                <a:rPr kumimoji="0" lang="zh-CN" altLang="en-US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部门党支部提出转出申请</a:t>
              </a:r>
              <a:endParaRPr kumimoji="0" lang="zh-CN" altLang="en-US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endParaRPr>
            </a:p>
          </p:txBody>
        </p:sp>
        <p:sp>
          <p:nvSpPr>
            <p:cNvPr id="27" name="矩形 3"/>
            <p:cNvSpPr>
              <a:spLocks noChangeArrowheads="1"/>
            </p:cNvSpPr>
            <p:nvPr/>
          </p:nvSpPr>
          <p:spPr bwMode="auto">
            <a:xfrm>
              <a:off x="5148936" y="976305"/>
              <a:ext cx="769584" cy="63817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243F60"/>
              </a:solidFill>
              <a:miter lim="800000"/>
            </a:ln>
          </p:spPr>
          <p:txBody>
            <a:bodyPr vert="horz" wrap="square" lIns="91440" tIns="45720" rIns="91440" bIns="45720" numCol="1" anchor="ctr" anchorCtr="0" compatLnSpc="1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zh-CN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缴清党费</a:t>
              </a:r>
              <a:endParaRPr kumimoji="0" lang="zh-CN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1488</Words>
  <Application>WPS 演示</Application>
  <PresentationFormat>全屏显示(16:9)</PresentationFormat>
  <Paragraphs>189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6" baseType="lpstr">
      <vt:lpstr>Arial</vt:lpstr>
      <vt:lpstr>宋体</vt:lpstr>
      <vt:lpstr>Wingdings</vt:lpstr>
      <vt:lpstr>微软雅黑</vt:lpstr>
      <vt:lpstr>Times New Roman</vt:lpstr>
      <vt:lpstr>楷体</vt:lpstr>
      <vt:lpstr>Calibri</vt:lpstr>
      <vt:lpstr>仿宋</vt:lpstr>
      <vt:lpstr>Times New Roman</vt:lpstr>
      <vt:lpstr>黑体</vt:lpstr>
      <vt:lpstr>Arial Unicode MS</vt:lpstr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lenovo</dc:creator>
  <cp:lastModifiedBy>joyous</cp:lastModifiedBy>
  <cp:revision>60</cp:revision>
  <dcterms:created xsi:type="dcterms:W3CDTF">2019-03-18T02:02:00Z</dcterms:created>
  <dcterms:modified xsi:type="dcterms:W3CDTF">2020-04-29T14:46:31Z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2052-11.1.0.9584</vt:lpwstr>
  </property>
</Properties>
</file>